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3" r:id="rId4"/>
    <p:sldId id="30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305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306" r:id="rId22"/>
    <p:sldId id="280" r:id="rId23"/>
    <p:sldId id="281" r:id="rId24"/>
    <p:sldId id="295" r:id="rId25"/>
    <p:sldId id="297" r:id="rId26"/>
    <p:sldId id="298" r:id="rId27"/>
    <p:sldId id="299" r:id="rId28"/>
    <p:sldId id="300" r:id="rId29"/>
    <p:sldId id="296" r:id="rId30"/>
    <p:sldId id="294" r:id="rId31"/>
    <p:sldId id="304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DB2BD6-9C86-4D0C-B274-E49869588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AC019-BD88-4B3A-AC0E-453ACDAB5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A12E3-8DCF-4C21-9AC3-BE88C3157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EC6C0-9A2F-458D-BA53-C17808E4420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045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17B83-ABB9-4818-85C5-84D5EE196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D499CB-CC90-4C7F-BF78-4A9DDEA50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9ABEFA-CA3C-4561-8079-69B7B9696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D8DF3-F632-46BE-8E04-3BB480F8E54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912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6E5EEC-6B2C-495B-91BC-1659DE601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833C06-FF25-40EF-B707-E0A1E9037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8AB46-389E-43C9-BEF0-03144E19B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02162-0AF5-43B1-8465-E508718A6E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41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D7EAF-E2C4-40EE-AFB9-58154992B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EB8C1-0C03-4D41-B531-E210C37CD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FA84E-88A3-4D24-B488-262AA1D48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1B9A9-BB0B-413B-A91B-7506B81ABB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927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C41FA1-B417-4B69-9090-24382CA53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4535CC-0D06-4EB2-A0FD-B04A0A0B0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ED0D15-B9A6-4725-A61D-41DEDB2687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26B36-B934-43AD-A788-88F05343B0F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988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0B2A3A-53F0-485B-92D3-C49AE284F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7E8649-7BE0-4C80-8F18-2325783F6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625A62-949A-48E0-A563-E8E7221C5B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16B10-1DF8-45A9-A84C-917A5646A9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451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FECA6B-99CA-458B-98D8-1AF8AC708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10C05D-70C3-410D-8CAF-F6C9280B7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6C205B-FFAD-4FEE-943C-3BA9AE1FF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99D84-2F05-4671-AB46-6A9E7C7C32D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68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65DD31-5CE9-4E9A-802F-D2C198C9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A274B-51C8-4914-BE25-327DC6438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66B4A-02C3-419F-B185-CF713F770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B42AD-F141-45C4-BAD1-EECD4156A6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62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5548F-0597-4FE2-8D04-D063B0D97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B5FBC-1F4F-4B59-9177-DCB1FB2F5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35F1A-6870-4984-8F06-F26AA2812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08459-E79A-4730-B91F-376A7FB8BE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229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3A0DF2-A164-47CB-8467-B61A2E7E4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986524-A868-4DEC-9D9E-B3E3A79B4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4D6E3-B73F-4733-B602-DF5FFE250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E2421-AC1F-42A4-A08A-384D4157E4E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220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90D82-136F-4413-868F-4E8FB192D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7DDA6-E69D-4914-B2BA-598C164D2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A4AE2-F3A0-4026-ADD6-EB617C2B6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5A417-203F-47F6-B77A-9A7EDCF6305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053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1493-C811-4806-BD38-F58039C384A2}" type="datetimeFigureOut">
              <a:rPr lang="de-AT" smtClean="0"/>
              <a:pPr/>
              <a:t>10.07.2018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9B16-EFFA-498B-8955-E4C0053F0A1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E34B9B0-C77E-46F7-A9A3-9B42DA3F5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614D9D0-674E-4E89-957E-D073C45D1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E79FAE45-6741-4840-A7E3-B54B0F9E88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1400177F-E07D-4A42-BF71-43FB19B71E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829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34EA9FB0-69D6-45F4-8818-AED5DAF3C7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82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028720DD-98F7-48ED-B803-37C861A2F1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903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auftakt-services.at/capito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office@emc.ki-i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88832" cy="2808312"/>
          </a:xfrm>
        </p:spPr>
        <p:txBody>
          <a:bodyPr>
            <a:normAutofit fontScale="92500"/>
          </a:bodyPr>
          <a:lstStyle/>
          <a:p>
            <a:r>
              <a:rPr lang="de-DE" sz="4300" b="1" dirty="0" err="1">
                <a:solidFill>
                  <a:srgbClr val="00B050"/>
                </a:solidFill>
              </a:rPr>
              <a:t>Empowerment</a:t>
            </a:r>
            <a:r>
              <a:rPr lang="de-DE" sz="4300" b="1" dirty="0">
                <a:solidFill>
                  <a:srgbClr val="00B050"/>
                </a:solidFill>
              </a:rPr>
              <a:t>-Center 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DE" sz="3600" b="1" dirty="0">
                <a:solidFill>
                  <a:schemeClr val="tx1"/>
                </a:solidFill>
              </a:rPr>
              <a:t>des Kompetenznetzwerks Informationstechnologie zur Förderung </a:t>
            </a:r>
          </a:p>
          <a:p>
            <a:pPr>
              <a:spcBef>
                <a:spcPts val="0"/>
              </a:spcBef>
            </a:pPr>
            <a:r>
              <a:rPr lang="de-DE" sz="3600" b="1" dirty="0">
                <a:solidFill>
                  <a:schemeClr val="tx1"/>
                </a:solidFill>
              </a:rPr>
              <a:t>der Integration</a:t>
            </a:r>
          </a:p>
          <a:p>
            <a:pPr>
              <a:spcBef>
                <a:spcPts val="0"/>
              </a:spcBef>
            </a:pPr>
            <a:r>
              <a:rPr lang="de-DE" sz="3600" b="1" dirty="0">
                <a:solidFill>
                  <a:schemeClr val="tx1"/>
                </a:solidFill>
              </a:rPr>
              <a:t> von Menschen mit Behinderungen (</a:t>
            </a:r>
            <a:r>
              <a:rPr lang="de-DE" sz="3600" b="1" dirty="0" smtClean="0">
                <a:solidFill>
                  <a:schemeClr val="tx1"/>
                </a:solidFill>
              </a:rPr>
              <a:t>KI-I</a:t>
            </a:r>
            <a:r>
              <a:rPr lang="de-DE" sz="3600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de-DE" sz="3600" b="1" dirty="0"/>
          </a:p>
          <a:p>
            <a:pPr>
              <a:spcBef>
                <a:spcPts val="0"/>
              </a:spcBef>
            </a:pPr>
            <a:endParaRPr lang="de-AT" sz="3600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IKT-Forum">
            <a:extLst>
              <a:ext uri="{FF2B5EF4-FFF2-40B4-BE49-F238E27FC236}">
                <a16:creationId xmlns:a16="http://schemas.microsoft.com/office/drawing/2014/main" id="{8EBBC96C-6119-49A1-A2BD-DF40468978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1058"/>
            <a:ext cx="28575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Was ist Peer-Beratung?</a:t>
            </a:r>
          </a:p>
          <a:p>
            <a:pPr algn="l"/>
            <a:endParaRPr lang="de-AT" sz="4000" dirty="0">
              <a:solidFill>
                <a:srgbClr val="00B050"/>
              </a:solidFill>
            </a:endParaRPr>
          </a:p>
          <a:p>
            <a:pPr algn="l"/>
            <a:r>
              <a:rPr lang="de-AT" sz="11200" dirty="0">
                <a:solidFill>
                  <a:schemeClr val="tx1"/>
                </a:solidFill>
              </a:rPr>
              <a:t>Die Erfahrung von Peer-</a:t>
            </a:r>
            <a:r>
              <a:rPr lang="de-AT" sz="11200" dirty="0" err="1">
                <a:solidFill>
                  <a:schemeClr val="tx1"/>
                </a:solidFill>
              </a:rPr>
              <a:t>BeraterInnen</a:t>
            </a:r>
            <a:r>
              <a:rPr lang="de-AT" sz="11200" dirty="0">
                <a:solidFill>
                  <a:schemeClr val="tx1"/>
                </a:solidFill>
              </a:rPr>
              <a:t>, selbst mit einer Behinderung zu leben, macht die Peer-Beratung zu etwas Besonderem und unterscheidet sich dadurch von anderen Beratungsformen. </a:t>
            </a:r>
          </a:p>
          <a:p>
            <a:pPr algn="l"/>
            <a:endParaRPr lang="de-AT" sz="4000" dirty="0">
              <a:solidFill>
                <a:schemeClr val="tx1"/>
              </a:solidFill>
            </a:endParaRPr>
          </a:p>
          <a:p>
            <a:pPr algn="l"/>
            <a:r>
              <a:rPr lang="de-AT" sz="11200" dirty="0">
                <a:solidFill>
                  <a:schemeClr val="tx1"/>
                </a:solidFill>
              </a:rPr>
              <a:t>Seine  historischen Wurzeln hat die Peer-Beratung als Beratungsform von Menschen mit Behinderung für Menschen mit Behinderung in der Selbstbestimmt-Leben-Bewegung. </a:t>
            </a:r>
            <a:endParaRPr lang="de-AT" sz="4600" dirty="0"/>
          </a:p>
          <a:p>
            <a:pPr algn="l"/>
            <a:endParaRPr lang="de-AT" sz="4600" dirty="0"/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Was ist Peer-Beratung?</a:t>
            </a:r>
          </a:p>
          <a:p>
            <a:pPr algn="l"/>
            <a:endParaRPr lang="de-AT" sz="4800" dirty="0"/>
          </a:p>
          <a:p>
            <a:pPr algn="l"/>
            <a:r>
              <a:rPr lang="de-AT" sz="9600" dirty="0">
                <a:solidFill>
                  <a:schemeClr val="tx1"/>
                </a:solidFill>
              </a:rPr>
              <a:t>In Oberösterreich ist die Peer-Beratung ein anerkannter Sozialberuf, der im </a:t>
            </a:r>
            <a:r>
              <a:rPr lang="de-AT" sz="9600" dirty="0" err="1">
                <a:solidFill>
                  <a:schemeClr val="tx1"/>
                </a:solidFill>
              </a:rPr>
              <a:t>Oö</a:t>
            </a:r>
            <a:r>
              <a:rPr lang="de-AT" sz="9600" dirty="0">
                <a:solidFill>
                  <a:schemeClr val="tx1"/>
                </a:solidFill>
              </a:rPr>
              <a:t>. </a:t>
            </a:r>
            <a:r>
              <a:rPr lang="de-AT" sz="9600" dirty="0" err="1">
                <a:solidFill>
                  <a:schemeClr val="tx1"/>
                </a:solidFill>
              </a:rPr>
              <a:t>Sozialberufegesetz</a:t>
            </a:r>
            <a:r>
              <a:rPr lang="de-AT" sz="9600" dirty="0">
                <a:solidFill>
                  <a:schemeClr val="tx1"/>
                </a:solidFill>
              </a:rPr>
              <a:t> geregelt ist.  Diese Anerkennung der Peer-Beratung als Sozialberuf mit gibt es nur in Oberösterreich.  </a:t>
            </a:r>
          </a:p>
          <a:p>
            <a:pPr algn="l"/>
            <a:endParaRPr lang="de-AT" sz="4000" dirty="0">
              <a:solidFill>
                <a:schemeClr val="tx1"/>
              </a:solidFill>
            </a:endParaRPr>
          </a:p>
          <a:p>
            <a:pPr algn="l"/>
            <a:r>
              <a:rPr lang="de-AT" sz="9600" dirty="0">
                <a:solidFill>
                  <a:schemeClr val="tx1"/>
                </a:solidFill>
              </a:rPr>
              <a:t>Das Ausbildungskonzept für Peer-</a:t>
            </a:r>
            <a:r>
              <a:rPr lang="de-AT" sz="9600" dirty="0" err="1">
                <a:solidFill>
                  <a:schemeClr val="tx1"/>
                </a:solidFill>
              </a:rPr>
              <a:t>BeraterInnen</a:t>
            </a:r>
            <a:r>
              <a:rPr lang="de-AT" sz="9600" dirty="0">
                <a:solidFill>
                  <a:schemeClr val="tx1"/>
                </a:solidFill>
              </a:rPr>
              <a:t>  entstand  auch im EMC. Bisher wurden im EMC mit FAB </a:t>
            </a:r>
            <a:r>
              <a:rPr lang="de-AT" sz="9600" dirty="0" err="1">
                <a:solidFill>
                  <a:schemeClr val="tx1"/>
                </a:solidFill>
              </a:rPr>
              <a:t>Organos</a:t>
            </a:r>
            <a:r>
              <a:rPr lang="de-AT" sz="9600" dirty="0">
                <a:solidFill>
                  <a:schemeClr val="tx1"/>
                </a:solidFill>
              </a:rPr>
              <a:t> als  Ausbildungsträger für 4 Peer-Beratungs-Lehrgänge umgesetzt. 2 Lehrgänge gab es für Menschen mit Psychiatrie-Erfahrung, 1 Lehrgang für Menschen mit körperlicher Behinderung und 1 Lehrgang für Menschen mit Lernschwierigkeiten</a:t>
            </a:r>
          </a:p>
          <a:p>
            <a:pPr algn="l"/>
            <a:endParaRPr lang="de-AT" sz="7200" dirty="0"/>
          </a:p>
          <a:p>
            <a:pPr algn="l"/>
            <a:endParaRPr lang="de-AT" sz="9600" dirty="0">
              <a:solidFill>
                <a:srgbClr val="00B050"/>
              </a:solidFill>
            </a:endParaRPr>
          </a:p>
          <a:p>
            <a:pPr algn="l"/>
            <a:endParaRPr lang="de-AT" sz="4600" dirty="0"/>
          </a:p>
          <a:p>
            <a:pPr algn="l"/>
            <a:endParaRPr lang="de-AT" sz="4600" dirty="0"/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992888" cy="42484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Was ist Peer-Beratung?</a:t>
            </a:r>
          </a:p>
          <a:p>
            <a:pPr algn="l"/>
            <a:endParaRPr lang="de-AT" sz="4800" dirty="0"/>
          </a:p>
          <a:p>
            <a:pPr marL="347345" indent="-347345" algn="l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Peer-Beratungsausbildung umfasst</a:t>
            </a:r>
            <a:r>
              <a:rPr lang="de-AT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 Einheiten Theorie</a:t>
            </a:r>
          </a:p>
          <a:p>
            <a:pPr marL="347345" indent="-347345" algn="l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sowie 80 Einheiten</a:t>
            </a:r>
            <a:r>
              <a:rPr lang="de-AT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Praxis.</a:t>
            </a:r>
          </a:p>
          <a:p>
            <a:pPr marL="347345" indent="-347345" algn="l" eaLnBrk="0" fontAlgn="base" hangingPunct="0">
              <a:spcBef>
                <a:spcPts val="480"/>
              </a:spcBef>
              <a:spcAft>
                <a:spcPts val="0"/>
              </a:spcAft>
            </a:pPr>
            <a:endParaRPr lang="de-AT" sz="4000" dirty="0"/>
          </a:p>
          <a:p>
            <a:pPr marL="347345" indent="-347345" algn="l" eaLnBrk="0" fontAlgn="base" hangingPunct="0">
              <a:spcBef>
                <a:spcPts val="480"/>
              </a:spcBef>
              <a:spcAft>
                <a:spcPts val="0"/>
              </a:spcAf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theoretische Ausbildung umfasst folgend Themen: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endParaRPr lang="de-DE" sz="4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Grundlagen der Kommunikation (16 E.)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Grundlagen der Beratung (80 E.)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Einf</a:t>
            </a:r>
            <a:r>
              <a:rPr lang="de-DE" sz="9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hrung in die Peer-Beratung (48 E.)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Grundlagen </a:t>
            </a:r>
            <a:r>
              <a:rPr lang="de-DE" sz="9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 Behinderungen (48 E.)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Politische Bildung und Recht (32 E.)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de-DE" sz="9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Leistungsangebote im Sozialbereich (16 E.)</a:t>
            </a:r>
            <a:endParaRPr lang="de-AT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indent="-347345" algn="l" eaLnBrk="0" fontAlgn="base" hangingPunct="0">
              <a:spcBef>
                <a:spcPts val="480"/>
              </a:spcBef>
              <a:spcAft>
                <a:spcPts val="0"/>
              </a:spcAft>
            </a:pPr>
            <a:endParaRPr lang="de-AT" sz="7200" dirty="0"/>
          </a:p>
          <a:p>
            <a:pPr algn="l"/>
            <a:endParaRPr lang="de-AT" sz="9600" dirty="0">
              <a:solidFill>
                <a:srgbClr val="00B050"/>
              </a:solidFill>
            </a:endParaRPr>
          </a:p>
          <a:p>
            <a:pPr algn="l"/>
            <a:endParaRPr lang="de-AT" sz="4600" dirty="0"/>
          </a:p>
          <a:p>
            <a:pPr algn="l"/>
            <a:endParaRPr lang="de-AT" sz="4600" dirty="0"/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3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Was ist Peer-Beratung?</a:t>
            </a:r>
          </a:p>
          <a:p>
            <a:pPr algn="l"/>
            <a:endParaRPr lang="de-AT" sz="4000" dirty="0">
              <a:solidFill>
                <a:srgbClr val="00B050"/>
              </a:solidFill>
            </a:endParaRPr>
          </a:p>
          <a:p>
            <a:pPr algn="l"/>
            <a:r>
              <a:rPr lang="de-AT" sz="9600" dirty="0">
                <a:solidFill>
                  <a:schemeClr val="tx1"/>
                </a:solidFill>
              </a:rPr>
              <a:t>In </a:t>
            </a:r>
            <a:r>
              <a:rPr lang="de-AT" sz="9600" dirty="0" err="1">
                <a:solidFill>
                  <a:schemeClr val="tx1"/>
                </a:solidFill>
              </a:rPr>
              <a:t>Oö</a:t>
            </a:r>
            <a:r>
              <a:rPr lang="de-AT" sz="9600" dirty="0">
                <a:solidFill>
                  <a:schemeClr val="tx1"/>
                </a:solidFill>
              </a:rPr>
              <a:t> gibt es derzeit etwa 60 ausgebildete Peer-BeraterInnen, die für verschiedenste Einrichtungen im Behindertenbereich arbeiten.</a:t>
            </a:r>
          </a:p>
          <a:p>
            <a:pPr algn="l"/>
            <a:r>
              <a:rPr lang="de-AT" sz="9600" dirty="0">
                <a:solidFill>
                  <a:schemeClr val="tx1"/>
                </a:solidFill>
              </a:rPr>
              <a:t>Im Empowerment-Center des KI-I stehen 6 ausgebildete Peer-BeraterInnen mit viel eigener Lebenserfahrung zur Verfügung.</a:t>
            </a:r>
          </a:p>
          <a:p>
            <a:pPr lvl="0" algn="l"/>
            <a:r>
              <a:rPr lang="de-AT" sz="9600" dirty="0">
                <a:solidFill>
                  <a:schemeClr val="tx1"/>
                </a:solidFill>
              </a:rPr>
              <a:t>Derzeit sind mehr als 150 Personen Menschen mit Behinderung als Interessierte für weitere Peer-Beratungs-Ausbildungen vorgemerkt</a:t>
            </a:r>
            <a:r>
              <a:rPr lang="de-AT" sz="9600" dirty="0">
                <a:solidFill>
                  <a:prstClr val="black">
                    <a:tint val="75000"/>
                  </a:prstClr>
                </a:solidFill>
              </a:rPr>
              <a:t>. </a:t>
            </a:r>
            <a:endParaRPr lang="de-AT" sz="9600" dirty="0">
              <a:solidFill>
                <a:srgbClr val="00B050"/>
              </a:solidFill>
            </a:endParaRPr>
          </a:p>
          <a:p>
            <a:pPr algn="l"/>
            <a:endParaRPr lang="de-AT" sz="7200" dirty="0"/>
          </a:p>
          <a:p>
            <a:pPr algn="l"/>
            <a:endParaRPr lang="de-AT" sz="4600" dirty="0"/>
          </a:p>
          <a:p>
            <a:pPr algn="l"/>
            <a:endParaRPr lang="de-AT" sz="4600" dirty="0"/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Tätigkeitsfelder von Peer-</a:t>
            </a:r>
            <a:r>
              <a:rPr lang="de-AT" sz="12800" b="1" dirty="0" err="1">
                <a:solidFill>
                  <a:srgbClr val="00B050"/>
                </a:solidFill>
              </a:rPr>
              <a:t>BeraterInnen</a:t>
            </a:r>
            <a:r>
              <a:rPr lang="de-AT" sz="12800" b="1" dirty="0">
                <a:solidFill>
                  <a:srgbClr val="00B050"/>
                </a:solidFill>
              </a:rPr>
              <a:t>:</a:t>
            </a:r>
          </a:p>
          <a:p>
            <a:pPr algn="l"/>
            <a:endParaRPr lang="de-AT" sz="4200" dirty="0">
              <a:solidFill>
                <a:srgbClr val="00B050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Peer-</a:t>
            </a:r>
            <a:r>
              <a:rPr lang="de-DE" sz="9600" dirty="0" err="1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BeraterInnen</a:t>
            </a: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informieren über Rechte (z.B. Pflegegeld), sowie über Leistungen nach dem                          </a:t>
            </a:r>
            <a:r>
              <a:rPr lang="de-DE" sz="9600" dirty="0" err="1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Oö</a:t>
            </a: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Chancengleichheitsgesetz (</a:t>
            </a:r>
            <a:r>
              <a:rPr lang="de-DE" sz="9600" dirty="0" err="1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Oö</a:t>
            </a: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de-DE" sz="9600" dirty="0" err="1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ChG</a:t>
            </a: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endParaRPr lang="de-DE" sz="4000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Peer-</a:t>
            </a:r>
            <a:r>
              <a:rPr lang="de-DE" sz="9600" dirty="0" err="1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BeraterInnen</a:t>
            </a:r>
            <a:r>
              <a:rPr lang="de-DE" sz="96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unterstützen und begleiten andere Menschen mit Behinderung auf ihrem Weg zu mehr Selbstbestimmung (z.B. wenn jemand aus einer Wohneinrichtung ausziehen möchte) 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endParaRPr lang="de-AT" sz="8000" dirty="0">
              <a:ea typeface="Calibri"/>
              <a:cs typeface="Times New Roman"/>
            </a:endParaRPr>
          </a:p>
          <a:p>
            <a:pPr algn="l"/>
            <a:endParaRPr lang="de-AT" sz="9600" dirty="0">
              <a:solidFill>
                <a:srgbClr val="00B050"/>
              </a:solidFill>
            </a:endParaRPr>
          </a:p>
          <a:p>
            <a:pPr algn="l"/>
            <a:endParaRPr lang="de-AT" sz="7200" dirty="0"/>
          </a:p>
          <a:p>
            <a:pPr algn="l"/>
            <a:endParaRPr lang="de-AT" sz="4600" dirty="0"/>
          </a:p>
          <a:p>
            <a:pPr algn="l"/>
            <a:endParaRPr lang="de-AT" sz="4600" dirty="0"/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1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Tätigkeitsfelder von Peer-</a:t>
            </a:r>
            <a:r>
              <a:rPr lang="de-AT" sz="12800" b="1" dirty="0" err="1">
                <a:solidFill>
                  <a:srgbClr val="00B050"/>
                </a:solidFill>
              </a:rPr>
              <a:t>BeraterInnen</a:t>
            </a:r>
            <a:r>
              <a:rPr lang="de-AT" sz="12800" b="1" dirty="0">
                <a:solidFill>
                  <a:srgbClr val="00B050"/>
                </a:solidFill>
              </a:rPr>
              <a:t>:</a:t>
            </a:r>
          </a:p>
          <a:p>
            <a:pPr algn="l"/>
            <a:endParaRPr lang="de-AT" sz="9600" dirty="0">
              <a:solidFill>
                <a:srgbClr val="00B050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Peer-</a:t>
            </a:r>
            <a:r>
              <a:rPr lang="de-DE" sz="96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BeraterInnen</a:t>
            </a: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ermöglichen anderen Menschen mit Behinderungen einen vertrauensvollen Erfahrungsaustausch und stärken das Selbstbewusstsein 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</a:pPr>
            <a:endParaRPr lang="de-DE" sz="96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Peer-</a:t>
            </a:r>
            <a:r>
              <a:rPr lang="de-DE" sz="96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BeraterInnen</a:t>
            </a: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begleiten andere Menschen mit Behinderung dabei, an der Umsetzung eigener Ziele zu arbeiten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endParaRPr lang="de-AT" sz="9600" dirty="0">
              <a:ea typeface="Calibri"/>
              <a:cs typeface="Times New Roman"/>
            </a:endParaRPr>
          </a:p>
          <a:p>
            <a:pPr algn="l"/>
            <a:r>
              <a:rPr lang="de-DE" sz="9600" dirty="0">
                <a:solidFill>
                  <a:srgbClr val="00B050"/>
                </a:solidFill>
              </a:rPr>
              <a:t>-	</a:t>
            </a:r>
            <a:endParaRPr lang="de-AT" sz="7200" dirty="0"/>
          </a:p>
          <a:p>
            <a:pPr algn="l"/>
            <a:endParaRPr lang="de-AT" sz="4600" dirty="0"/>
          </a:p>
          <a:p>
            <a:pPr algn="l"/>
            <a:endParaRPr lang="de-AT" sz="4600" dirty="0"/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8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Tätigkeitsfelder von Peer-</a:t>
            </a:r>
            <a:r>
              <a:rPr lang="de-AT" sz="12800" b="1" dirty="0" err="1">
                <a:solidFill>
                  <a:srgbClr val="00B050"/>
                </a:solidFill>
              </a:rPr>
              <a:t>BeraterInnen</a:t>
            </a:r>
            <a:r>
              <a:rPr lang="de-AT" sz="12800" b="1" dirty="0">
                <a:solidFill>
                  <a:srgbClr val="00B050"/>
                </a:solidFill>
              </a:rPr>
              <a:t>:</a:t>
            </a:r>
          </a:p>
          <a:p>
            <a:pPr algn="l"/>
            <a:endParaRPr lang="de-AT" sz="4000" dirty="0">
              <a:solidFill>
                <a:srgbClr val="00B050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Peer-</a:t>
            </a:r>
            <a:r>
              <a:rPr lang="de-DE" sz="96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BeraterInnen</a:t>
            </a: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beraten andere Menschen mit Behinderungen bei der Bewältigung und Lösung von persönlichen Problemen (z.B. bei Konflikten in Beziehungen, etc.)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endParaRPr lang="de-DE" sz="40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de-DE" sz="96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Peer-BeraterInnen beraten und begleiten andere Menschen mit Behinderungen dabei, ihre Lebensqualität zu verbessern (z.B. wie man seine sozialen Kontaktmöglichkeiten erweitern oder seine Freizeit sinnvoll gestalten kann)</a:t>
            </a: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22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AT" sz="12800" b="1" dirty="0">
                <a:solidFill>
                  <a:srgbClr val="00B050"/>
                </a:solidFill>
              </a:rPr>
              <a:t>Tätigkeitsfelder von Peer-</a:t>
            </a:r>
            <a:r>
              <a:rPr lang="de-AT" sz="12800" b="1" dirty="0" err="1">
                <a:solidFill>
                  <a:srgbClr val="00B050"/>
                </a:solidFill>
              </a:rPr>
              <a:t>BeraterInnen</a:t>
            </a:r>
            <a:r>
              <a:rPr lang="de-AT" sz="12800" b="1" dirty="0">
                <a:solidFill>
                  <a:srgbClr val="00B050"/>
                </a:solidFill>
              </a:rPr>
              <a:t>:</a:t>
            </a:r>
          </a:p>
          <a:p>
            <a:pPr algn="l"/>
            <a:endParaRPr lang="de-AT" sz="4800" dirty="0">
              <a:solidFill>
                <a:srgbClr val="00B050"/>
              </a:solidFill>
            </a:endParaRPr>
          </a:p>
          <a:p>
            <a:pPr algn="l"/>
            <a:r>
              <a:rPr lang="de-DE" sz="11200" dirty="0">
                <a:solidFill>
                  <a:schemeClr val="tx1"/>
                </a:solidFill>
              </a:rPr>
              <a:t>- Peer-</a:t>
            </a:r>
            <a:r>
              <a:rPr lang="de-DE" sz="11200" dirty="0" err="1">
                <a:solidFill>
                  <a:schemeClr val="tx1"/>
                </a:solidFill>
              </a:rPr>
              <a:t>BeraterInnen</a:t>
            </a:r>
            <a:r>
              <a:rPr lang="de-DE" sz="11200" dirty="0">
                <a:solidFill>
                  <a:schemeClr val="tx1"/>
                </a:solidFill>
              </a:rPr>
              <a:t> begleiten und unterstützen andere Menschen mit Behinderungen bei Behördengängen (z.B. zu Assistenzkonferenzen oder zum Arbeitsmarktservice)</a:t>
            </a:r>
          </a:p>
          <a:p>
            <a:pPr algn="l"/>
            <a:endParaRPr lang="de-DE" sz="4800" dirty="0">
              <a:solidFill>
                <a:schemeClr val="tx1"/>
              </a:solidFill>
            </a:endParaRPr>
          </a:p>
          <a:p>
            <a:pPr algn="l"/>
            <a:r>
              <a:rPr lang="de-DE" sz="11200" dirty="0">
                <a:solidFill>
                  <a:schemeClr val="tx1"/>
                </a:solidFill>
              </a:rPr>
              <a:t>- Peer-</a:t>
            </a:r>
            <a:r>
              <a:rPr lang="de-DE" sz="11200" dirty="0" err="1">
                <a:solidFill>
                  <a:schemeClr val="tx1"/>
                </a:solidFill>
              </a:rPr>
              <a:t>BeraterInnen</a:t>
            </a:r>
            <a:r>
              <a:rPr lang="de-DE" sz="11200" dirty="0">
                <a:solidFill>
                  <a:schemeClr val="tx1"/>
                </a:solidFill>
              </a:rPr>
              <a:t> beraten und begleiten andere Menschen mit Behinderungen, wenn sie wegen ihrer Behinderung benachteiligt werden (z.B. bei Diskriminierung am Arbeitsplatz, Begleitung zu Schlichtungsverfahren beim Sozialministeriumservice)</a:t>
            </a: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600" dirty="0">
              <a:solidFill>
                <a:srgbClr val="00B050"/>
              </a:solidFill>
            </a:endParaRP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0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248472"/>
          </a:xfrm>
        </p:spPr>
        <p:txBody>
          <a:bodyPr>
            <a:normAutofit/>
          </a:bodyPr>
          <a:lstStyle/>
          <a:p>
            <a:pPr algn="l"/>
            <a:r>
              <a:rPr lang="de-AT" b="1" dirty="0">
                <a:solidFill>
                  <a:srgbClr val="00B050"/>
                </a:solidFill>
              </a:rPr>
              <a:t>Tätigkeitsfelder von Peer-</a:t>
            </a:r>
            <a:r>
              <a:rPr lang="de-AT" b="1" dirty="0" err="1">
                <a:solidFill>
                  <a:srgbClr val="00B050"/>
                </a:solidFill>
              </a:rPr>
              <a:t>BeraterInnen</a:t>
            </a:r>
            <a:r>
              <a:rPr lang="de-AT" b="1" dirty="0">
                <a:solidFill>
                  <a:srgbClr val="00B050"/>
                </a:solidFill>
              </a:rPr>
              <a:t>:</a:t>
            </a:r>
          </a:p>
          <a:p>
            <a:pPr algn="l"/>
            <a:endParaRPr lang="de-AT" sz="1200" dirty="0">
              <a:solidFill>
                <a:srgbClr val="00B050"/>
              </a:solidFill>
            </a:endParaRPr>
          </a:p>
          <a:p>
            <a:pPr algn="l"/>
            <a:r>
              <a:rPr lang="de-DE" sz="2800" dirty="0">
                <a:solidFill>
                  <a:schemeClr val="tx1"/>
                </a:solidFill>
              </a:rPr>
              <a:t>- Peer-</a:t>
            </a:r>
            <a:r>
              <a:rPr lang="de-DE" sz="2800" dirty="0" err="1">
                <a:solidFill>
                  <a:schemeClr val="tx1"/>
                </a:solidFill>
              </a:rPr>
              <a:t>BeraterInnen</a:t>
            </a:r>
            <a:r>
              <a:rPr lang="de-DE" sz="2800" dirty="0">
                <a:solidFill>
                  <a:schemeClr val="tx1"/>
                </a:solidFill>
              </a:rPr>
              <a:t> vermitteln bei Bedarf an andere hilfreiche Instanzen und Anlaufstellen weiter (z.B. an </a:t>
            </a:r>
            <a:r>
              <a:rPr lang="de-DE" sz="2800" dirty="0" err="1">
                <a:solidFill>
                  <a:schemeClr val="tx1"/>
                </a:solidFill>
              </a:rPr>
              <a:t>PsychotherapeutInnen</a:t>
            </a:r>
            <a:r>
              <a:rPr lang="de-DE" sz="2800" dirty="0">
                <a:solidFill>
                  <a:schemeClr val="tx1"/>
                </a:solidFill>
              </a:rPr>
              <a:t>, an Behörden, an Dienstleistungsorganisationen von Leistungen im Sozialbereich) </a:t>
            </a:r>
            <a:endParaRPr lang="de-AT" sz="2800" dirty="0">
              <a:solidFill>
                <a:schemeClr val="tx1"/>
              </a:solidFill>
            </a:endParaRPr>
          </a:p>
          <a:p>
            <a:pPr algn="l"/>
            <a:endParaRPr lang="de-AT" sz="2800" dirty="0">
              <a:solidFill>
                <a:srgbClr val="00B050"/>
              </a:solidFill>
            </a:endParaRPr>
          </a:p>
          <a:p>
            <a:pPr algn="l"/>
            <a:endParaRPr lang="de-AT" sz="2800" dirty="0">
              <a:solidFill>
                <a:srgbClr val="00B050"/>
              </a:solidFill>
            </a:endParaRPr>
          </a:p>
          <a:p>
            <a:pPr algn="l"/>
            <a:endParaRPr lang="de-AT" sz="2800" dirty="0">
              <a:solidFill>
                <a:srgbClr val="00B050"/>
              </a:solidFill>
            </a:endParaRPr>
          </a:p>
          <a:p>
            <a:pPr algn="l"/>
            <a:endParaRPr lang="de-AT" sz="2800" dirty="0">
              <a:solidFill>
                <a:srgbClr val="00B050"/>
              </a:solidFill>
            </a:endParaRP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21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9935" y="548680"/>
            <a:ext cx="7866033" cy="1442351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/>
          </a:bodyPr>
          <a:lstStyle/>
          <a:p>
            <a:pPr algn="l"/>
            <a:r>
              <a:rPr lang="de-AT" sz="3600" b="1" dirty="0">
                <a:solidFill>
                  <a:srgbClr val="00B050"/>
                </a:solidFill>
              </a:rPr>
              <a:t>Was kostet die Peer-Beratung?</a:t>
            </a:r>
          </a:p>
          <a:p>
            <a:pPr algn="l"/>
            <a:endParaRPr lang="de-AT" sz="1200" b="1" dirty="0">
              <a:solidFill>
                <a:srgbClr val="00B050"/>
              </a:solidFill>
            </a:endParaRPr>
          </a:p>
          <a:p>
            <a:pPr algn="l"/>
            <a:r>
              <a:rPr lang="de-DE" dirty="0">
                <a:solidFill>
                  <a:schemeClr val="tx1"/>
                </a:solidFill>
              </a:rPr>
              <a:t>- Die Peer-Beratung im </a:t>
            </a:r>
            <a:r>
              <a:rPr lang="de-DE" dirty="0" err="1">
                <a:solidFill>
                  <a:schemeClr val="tx1"/>
                </a:solidFill>
              </a:rPr>
              <a:t>Empowerment</a:t>
            </a:r>
            <a:r>
              <a:rPr lang="de-DE" dirty="0">
                <a:solidFill>
                  <a:schemeClr val="tx1"/>
                </a:solidFill>
              </a:rPr>
              <a:t>-Center des KI-I ist eine Leistung nach dem </a:t>
            </a:r>
            <a:r>
              <a:rPr lang="de-DE" dirty="0" err="1">
                <a:solidFill>
                  <a:schemeClr val="tx1"/>
                </a:solidFill>
              </a:rPr>
              <a:t>Oö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err="1">
                <a:solidFill>
                  <a:schemeClr val="tx1"/>
                </a:solidFill>
              </a:rPr>
              <a:t>ChG</a:t>
            </a:r>
            <a:r>
              <a:rPr lang="de-DE" dirty="0">
                <a:solidFill>
                  <a:schemeClr val="tx1"/>
                </a:solidFill>
              </a:rPr>
              <a:t>, die vom Land OÖ finanziert wird. Sie kann daher kostenfrei, nach Terminvereinbarung, in Anspruch genommen werden. </a:t>
            </a:r>
            <a:endParaRPr lang="de-AT" dirty="0">
              <a:solidFill>
                <a:schemeClr val="tx1"/>
              </a:solidFill>
            </a:endParaRPr>
          </a:p>
          <a:p>
            <a:pPr algn="l"/>
            <a:endParaRPr lang="de-AT" sz="8000" dirty="0">
              <a:solidFill>
                <a:srgbClr val="00B050"/>
              </a:solidFill>
            </a:endParaRP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600" dirty="0">
              <a:solidFill>
                <a:srgbClr val="00B050"/>
              </a:solidFill>
            </a:endParaRP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56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399281"/>
            <a:ext cx="7488832" cy="4002583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de-AT" sz="3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ist Empowerment?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de-A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Ziel der Empowerment-Praxis ist es, die Fähigkeiten von Menschen mit Behinderung „zu autonomer Alltagsregie und Lebensorganisation zu kräftigen und Ressourcen freizusetzen, mit deren Hilfe sie die eigenen Lebenswege und Lebensräume selbstbestimmt gestalten“</a:t>
            </a:r>
            <a:endParaRPr lang="de-AT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de-AT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(Deutscher </a:t>
            </a:r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Verein für öffentliche und private Fürsorge (Hrsg.); 2002: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Fachlexikon der Sozialen Arbeit.; Frankfurt am Main, 5. Auflage, S. </a:t>
            </a:r>
            <a:r>
              <a:rPr lang="de-AT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262)</a:t>
            </a:r>
            <a:endParaRPr lang="de-AT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65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9935" y="548680"/>
            <a:ext cx="7866033" cy="1442351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488832" cy="4104456"/>
          </a:xfrm>
        </p:spPr>
        <p:txBody>
          <a:bodyPr>
            <a:normAutofit lnSpcReduction="10000"/>
          </a:bodyPr>
          <a:lstStyle/>
          <a:p>
            <a:pPr algn="l"/>
            <a:r>
              <a:rPr lang="de-AT" sz="3600" b="1" dirty="0">
                <a:solidFill>
                  <a:srgbClr val="00B050"/>
                </a:solidFill>
              </a:rPr>
              <a:t>Wo und wann kann die Peer-Beratung in Anspruch genommen werden?</a:t>
            </a:r>
          </a:p>
          <a:p>
            <a:pPr algn="l"/>
            <a:r>
              <a:rPr lang="de-AT" sz="1200" b="1" dirty="0">
                <a:solidFill>
                  <a:srgbClr val="00B050"/>
                </a:solidFill>
              </a:rPr>
              <a:t> i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- Die Peer-Beratung kann nach Terminvereinbarung entweder direkt im Empowerment-Center in Linz in Anspruch genommen werden oder bei Bedarf nach Vereinbarung auch an einem anderen gewünschten Ort in Oberösterreich.</a:t>
            </a:r>
            <a:endParaRPr lang="de-AT" sz="8000" dirty="0">
              <a:solidFill>
                <a:srgbClr val="00B050"/>
              </a:solidFill>
            </a:endParaRP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800" dirty="0">
              <a:solidFill>
                <a:srgbClr val="00B050"/>
              </a:solidFill>
            </a:endParaRPr>
          </a:p>
          <a:p>
            <a:pPr algn="l"/>
            <a:endParaRPr lang="de-AT" sz="9600" dirty="0">
              <a:solidFill>
                <a:srgbClr val="00B050"/>
              </a:solidFill>
            </a:endParaRP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56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b="1" dirty="0">
                <a:solidFill>
                  <a:srgbClr val="00B050"/>
                </a:solidFill>
              </a:rPr>
              <a:t>Weiterbildungen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708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Im Empowerment-Center des KI-I werden laufend Weiterbildungen  zu verschiedensten Themen für verschiedenste Zielgruppen angeboten.</a:t>
            </a:r>
          </a:p>
          <a:p>
            <a:pPr marL="0" lvl="0" indent="0">
              <a:buNone/>
            </a:pPr>
            <a:r>
              <a:rPr lang="de-AT" dirty="0">
                <a:solidFill>
                  <a:prstClr val="black"/>
                </a:solidFill>
              </a:rPr>
              <a:t>Der Großteil der Weiterbildungsangebote richtet sich an Menschen mit Behinderung, einige Weiterbildungsangebote sind auch inklusiv.</a:t>
            </a:r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3C05FC-26FA-4F94-8BDC-7819F17DF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9863"/>
            <a:ext cx="1944793" cy="7925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DFCE2E-7BE1-4116-B252-96C309B5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65104"/>
            <a:ext cx="227400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r>
              <a:rPr lang="de-AT" b="1" dirty="0">
                <a:solidFill>
                  <a:srgbClr val="00B050"/>
                </a:solidFill>
              </a:rPr>
              <a:t>Weiterbildungen</a:t>
            </a:r>
            <a:r>
              <a:rPr lang="de-AT" dirty="0">
                <a:solidFill>
                  <a:srgbClr val="00B050"/>
                </a:solidFill>
              </a:rPr>
              <a:t/>
            </a:r>
            <a:br>
              <a:rPr lang="de-AT" dirty="0">
                <a:solidFill>
                  <a:srgbClr val="00B050"/>
                </a:solidFill>
              </a:rPr>
            </a:b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103731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de-AT" sz="2000" dirty="0"/>
          </a:p>
          <a:p>
            <a:pPr marL="0" indent="0">
              <a:buNone/>
            </a:pPr>
            <a:r>
              <a:rPr lang="de-AT" dirty="0"/>
              <a:t>Wichtige Zielgruppen für die Weiterbildungsangebote des EMC sind vor allem </a:t>
            </a:r>
            <a:r>
              <a:rPr lang="de-AT" dirty="0" err="1"/>
              <a:t>InteressenvertreterInnen</a:t>
            </a:r>
            <a:r>
              <a:rPr lang="de-AT" dirty="0"/>
              <a:t>, Peer-BeraterInnen oder AuftraggeberInnen Persönlicher Assistenz.</a:t>
            </a:r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4F98F4-032D-447B-888B-00B86478E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9863"/>
            <a:ext cx="1944793" cy="7925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65F95EC-C450-490C-8CCA-45D652030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65104"/>
            <a:ext cx="227400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44F2-ED24-4A41-834F-B984BBAD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Welche Weiterbildungen gibt es </a:t>
            </a:r>
            <a: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 Empowerment-Center?</a:t>
            </a: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DD48C25-617E-4E08-98DF-336E3FC4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7" y="1705769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2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Capito</a:t>
            </a: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App für leichtes Verstehen</a:t>
            </a:r>
            <a:endParaRPr lang="de-AT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Dienstag,16. 10. 2018 </a:t>
            </a:r>
            <a:endParaRPr lang="de-AT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Zeit:</a:t>
            </a: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09:30 – 11:30 Uhr</a:t>
            </a:r>
            <a:endParaRPr lang="de-AT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AT" sz="11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Frauen stärken Frauen, Teil 1+2 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Donnerstag, 25. 10. 2018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Donnerstag, 08. 11. 2018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Zeit: 9:30 – 12:30 Uhr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13" name="Grafik 12" descr="capito2">
            <a:hlinkClick r:id="rId2"/>
            <a:extLst>
              <a:ext uri="{FF2B5EF4-FFF2-40B4-BE49-F238E27FC236}">
                <a16:creationId xmlns:a16="http://schemas.microsoft.com/office/drawing/2014/main" id="{ABD3B494-D6A7-4E58-8149-DA2000D036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44824"/>
            <a:ext cx="9620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E076E87-065D-4117-A534-51AFD46CBC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68" y="3979833"/>
            <a:ext cx="1116269" cy="108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44F2-ED24-4A41-834F-B984BBAD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Welche Weiterbildungen gibt es </a:t>
            </a:r>
            <a: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 Empowerment-Center?</a:t>
            </a: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DD48C25-617E-4E08-98DF-336E3FC4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7" y="1705769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Teilhaben und mitbestimmen!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Donnerstag,</a:t>
            </a:r>
            <a:r>
              <a:rPr lang="de-AT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29. 11. 2018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AT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Zeit:</a:t>
            </a:r>
            <a:r>
              <a:rPr lang="de-AT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</a:rPr>
              <a:t>09:30 – 15:30 Uhr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AT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Gute Lösungen finden in der IV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Dienstag,6. 11. 2018 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Zeit:</a:t>
            </a:r>
            <a:r>
              <a:rPr lang="de-AT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09:30 – 15:30 Uhr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AT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B0EEBA-96F8-457E-AC13-DC5AF02B72B1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0763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5BB6DF4-A5EA-4182-9B26-C524C8F36C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65" y="4272136"/>
            <a:ext cx="1202432" cy="88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2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44F2-ED24-4A41-834F-B984BBAD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DE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Welche Weiterbildungen gibt es </a:t>
            </a:r>
            <a: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 Empowerment-Center?</a:t>
            </a: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DD48C25-617E-4E08-98DF-336E3FC4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7" y="1705769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Besprechungen leiten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Donnerstag,15. 11. 2018</a:t>
            </a:r>
            <a:endParaRPr lang="de-AT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Zeit: </a:t>
            </a: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09:30 – 15:30 Uhr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AT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Übungstag zu „Gute Lösungen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findenin</a:t>
            </a:r>
            <a:r>
              <a:rPr lang="de-DE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IV“</a:t>
            </a:r>
            <a:endParaRPr lang="de-AT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Dienstag,</a:t>
            </a:r>
            <a:r>
              <a:rPr lang="de-AT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20. 11. 2018 </a:t>
            </a:r>
            <a:endParaRPr lang="de-AT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Zeit: 09:30 – 15:30 Uhr</a:t>
            </a:r>
            <a:endParaRPr lang="de-AT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AT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BB6DF4-A5EA-4182-9B26-C524C8F36C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41845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4375C7-DE7B-438A-89BB-D6EAF75E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65" y="3896186"/>
            <a:ext cx="1414395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CC2C6-0B25-471E-AFE5-7E900196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Welche Weiterbildungen gibt es </a:t>
            </a:r>
            <a:r>
              <a:rPr lang="de-AT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 Empowerment-Center?</a:t>
            </a:r>
            <a:endParaRPr lang="de-AT" sz="3200" b="1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C1B10-3738-408F-99E1-A4467B2B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Peer-Gruppe „Persönliche Assistenz“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de-DE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Donnerstag, </a:t>
            </a: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12. 07. 2018 </a:t>
            </a: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13. 09. 2018 </a:t>
            </a: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18. 10. 2018 </a:t>
            </a: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08. 11. 2018 </a:t>
            </a: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13. 12. 2018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Zeit: Jeweils von</a:t>
            </a:r>
            <a:r>
              <a:rPr lang="de-AT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17:00 – 19:00 Uhr</a:t>
            </a:r>
            <a:endParaRPr lang="de-AT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0A607C-8EF0-4466-B547-3DEB8CE203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6"/>
            <a:ext cx="1269107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CC2C6-0B25-471E-AFE5-7E900196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Welche Weiterbildungen gibt es </a:t>
            </a:r>
            <a:r>
              <a:rPr lang="de-AT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DE" sz="3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 Empowerment-Center?</a:t>
            </a:r>
            <a:endParaRPr lang="de-AT" sz="3200" b="1" dirty="0">
              <a:solidFill>
                <a:srgbClr val="00B05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C1B10-3738-408F-99E1-A4467B2B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Peer-Gruppe für Menschen, die einfache Sprache brauchen</a:t>
            </a:r>
            <a:endParaRPr lang="de-AT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de-DE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Dienstag, 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17. 07. 2018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04. 09. 2018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02. 10. 2018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13. 11. 2018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de-DE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Zeit: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Jeweils von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33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16:00 – 18:00 Uhr</a:t>
            </a:r>
            <a:endParaRPr lang="de-AT" sz="33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de-AT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97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C44F2-ED24-4A41-834F-B984BBAD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de-AT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de-AT" sz="36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und Anmeldung</a:t>
            </a:r>
            <a:r>
              <a:rPr lang="de-AT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AT" sz="3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AT" sz="32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DD48C25-617E-4E08-98DF-336E3FC4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de-AT" sz="3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sz="3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Wenn Sie Fragen haben, </a:t>
            </a:r>
            <a:endParaRPr lang="de-AT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sz="3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 sich anmelden wollen,</a:t>
            </a:r>
            <a:endParaRPr lang="de-AT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sz="3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können Sie ein Email an </a:t>
            </a:r>
            <a:r>
              <a:rPr lang="de-AT" sz="35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office@emc.ki-i.at</a:t>
            </a:r>
            <a:r>
              <a:rPr lang="de-AT" sz="3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schreiben. </a:t>
            </a:r>
            <a:endParaRPr lang="de-AT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de-AT" sz="3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 Sie rufen uns unter der Telefonnummer 0732/272862 an.</a:t>
            </a:r>
            <a:endParaRPr lang="de-AT" sz="3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A94F90-209D-4AAB-8490-643C8DAC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79312"/>
            <a:ext cx="1944793" cy="7925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B163F1E-99C5-49B4-9875-9ECEE6479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795" y="579312"/>
            <a:ext cx="227400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E37ECD4F-81BE-4B75-9754-4349EB8F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>
                <a:solidFill>
                  <a:srgbClr val="00B050"/>
                </a:solidFill>
              </a:rPr>
              <a:t>Wo sind wir zu finden ?</a:t>
            </a:r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F49DC03D-66B0-4196-AA08-C0BD8507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8035"/>
            <a:ext cx="7776863" cy="5118495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sz="1000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Kompetenznetzwerk KI-I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Empowerment-Center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Bethlehemstraße</a:t>
            </a: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3 / 2. Stock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4020 Linz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Tel.: 0732 / 272862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sz="1800" dirty="0">
                <a:ea typeface="Times New Roman" pitchFamily="18" charset="0"/>
                <a:cs typeface="Arial" charset="0"/>
              </a:rPr>
              <a:t>Homepage: www.ki-i-at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sz="18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E-Mail:office@emc.ki-i.at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8196" name="Grafik 3">
            <a:extLst>
              <a:ext uri="{FF2B5EF4-FFF2-40B4-BE49-F238E27FC236}">
                <a16:creationId xmlns:a16="http://schemas.microsoft.com/office/drawing/2014/main" id="{ABC6601C-0ACE-423F-8E0F-301BB2C1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44" y="1430589"/>
            <a:ext cx="4018359" cy="31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CB4720-8D47-4F8A-9D3F-DF2BA4F8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50261"/>
            <a:ext cx="1944793" cy="7925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EED8FF-5FF8-4DEE-8342-CF4E787A9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50261"/>
            <a:ext cx="2274005" cy="76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6523" y="2378744"/>
            <a:ext cx="7488832" cy="4002583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de-AT" sz="3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ist Empowerment?</a:t>
            </a:r>
          </a:p>
          <a:p>
            <a:pPr lvl="0" algn="l" fontAlgn="base">
              <a:spcBef>
                <a:spcPts val="48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Empowerment ist ein Prozess, in dem eine Person die eigene Stärke und Freiheit erkennt und lernt,</a:t>
            </a:r>
            <a:r>
              <a:rPr lang="de-AT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bewusst im eigenen Sinne zu handeln. </a:t>
            </a:r>
          </a:p>
          <a:p>
            <a:pPr lvl="0" algn="l" fontAlgn="base">
              <a:spcBef>
                <a:spcPts val="480"/>
              </a:spcBef>
            </a:pPr>
            <a:endParaRPr lang="de-AT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fontAlgn="base">
              <a:spcBef>
                <a:spcPts val="48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Empowerment bestärkt Menschen mit</a:t>
            </a:r>
            <a:endParaRPr lang="de-AT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fontAlgn="base">
              <a:spcBef>
                <a:spcPts val="480"/>
              </a:spcBef>
            </a:pP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Behinderung darin, ihre Belange eigenmächtig,</a:t>
            </a:r>
            <a:r>
              <a:rPr lang="de-AT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selbstverantwortlich und selbstbestimmt zu</a:t>
            </a:r>
            <a:r>
              <a:rPr lang="de-AT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vertreten und zu gestalten.</a:t>
            </a:r>
            <a:endParaRPr lang="de-AT" sz="1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E37ECD4F-81BE-4B75-9754-4349EB8F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r>
              <a:rPr lang="de-DE" altLang="de-DE" sz="2700" b="1" dirty="0"/>
              <a:t>Danke für die Aufmerksamkeit!</a:t>
            </a:r>
            <a:br>
              <a:rPr lang="de-DE" altLang="de-DE" sz="2700" b="1" dirty="0"/>
            </a:br>
            <a:r>
              <a:rPr lang="de-DE" altLang="de-DE" sz="2700" b="1" dirty="0"/>
              <a:t/>
            </a:r>
            <a:br>
              <a:rPr lang="de-DE" altLang="de-DE" sz="2700" b="1" dirty="0"/>
            </a:br>
            <a:endParaRPr lang="de-DE" altLang="de-DE" sz="2700" b="1" dirty="0">
              <a:solidFill>
                <a:srgbClr val="00B050"/>
              </a:solidFill>
            </a:endParaRPr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F49DC03D-66B0-4196-AA08-C0BD8507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3260"/>
            <a:ext cx="8003231" cy="494327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de-DE" sz="1000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Kompetenznetzwerk KI-I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Empowerment-Center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Bethlehemstraße</a:t>
            </a: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3 / 2. Stock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4020 Linz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sz="18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Tel.: 0732 / 272862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sz="1800" dirty="0">
                <a:ea typeface="Times New Roman" pitchFamily="18" charset="0"/>
                <a:cs typeface="Arial" charset="0"/>
              </a:rPr>
              <a:t>Homepage: www.ki-i-at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de-DE" sz="1800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E-Mail:office@emc.ki-i.at</a:t>
            </a:r>
            <a:endParaRPr lang="de-DE" sz="18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CB4720-8D47-4F8A-9D3F-DF2BA4F8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0261"/>
            <a:ext cx="1944793" cy="7925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EED8FF-5FF8-4DEE-8342-CF4E787A9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50261"/>
            <a:ext cx="2274005" cy="76206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3D6D6C8-0714-40A9-A24D-8B56682C4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05946"/>
            <a:ext cx="5073717" cy="4943270"/>
          </a:xfrm>
          <a:prstGeom prst="rect">
            <a:avLst/>
          </a:prstGeom>
        </p:spPr>
      </p:pic>
      <p:pic>
        <p:nvPicPr>
          <p:cNvPr id="7" name="Grafik 6" descr="IKT-Forum">
            <a:extLst>
              <a:ext uri="{FF2B5EF4-FFF2-40B4-BE49-F238E27FC236}">
                <a16:creationId xmlns:a16="http://schemas.microsoft.com/office/drawing/2014/main" id="{B9DA4338-821E-4FDE-96C5-74376CCBE06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2204864"/>
            <a:ext cx="28575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0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88832" cy="3456384"/>
          </a:xfrm>
        </p:spPr>
        <p:txBody>
          <a:bodyPr>
            <a:normAutofit/>
          </a:bodyPr>
          <a:lstStyle/>
          <a:p>
            <a:pPr algn="l"/>
            <a:r>
              <a:rPr lang="de-AT" dirty="0">
                <a:solidFill>
                  <a:schemeClr val="tx1"/>
                </a:solidFill>
              </a:rPr>
              <a:t>Das </a:t>
            </a:r>
            <a:r>
              <a:rPr lang="de-AT" dirty="0" err="1">
                <a:solidFill>
                  <a:schemeClr val="tx1"/>
                </a:solidFill>
              </a:rPr>
              <a:t>Empowerment</a:t>
            </a:r>
            <a:r>
              <a:rPr lang="de-AT" dirty="0">
                <a:solidFill>
                  <a:schemeClr val="tx1"/>
                </a:solidFill>
              </a:rPr>
              <a:t>-Center versteht sich als Beratungs- und </a:t>
            </a:r>
            <a:r>
              <a:rPr lang="de-AT" dirty="0" err="1">
                <a:solidFill>
                  <a:schemeClr val="tx1"/>
                </a:solidFill>
              </a:rPr>
              <a:t>Bildungsszentrum</a:t>
            </a:r>
            <a:r>
              <a:rPr lang="de-AT" dirty="0">
                <a:solidFill>
                  <a:schemeClr val="tx1"/>
                </a:solidFill>
              </a:rPr>
              <a:t>, das Menschen mit Behinderung stärkt und auf ihrem Weg zu einem selbstbestimmten Leben unterstützt und begleitet. </a:t>
            </a: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88832" cy="3672408"/>
          </a:xfrm>
        </p:spPr>
        <p:txBody>
          <a:bodyPr>
            <a:normAutofit fontScale="92500"/>
          </a:bodyPr>
          <a:lstStyle/>
          <a:p>
            <a:pPr algn="l"/>
            <a:r>
              <a:rPr lang="de-AT" dirty="0">
                <a:solidFill>
                  <a:schemeClr val="tx1"/>
                </a:solidFill>
              </a:rPr>
              <a:t>Das </a:t>
            </a:r>
            <a:r>
              <a:rPr lang="de-AT" dirty="0" err="1">
                <a:solidFill>
                  <a:schemeClr val="tx1"/>
                </a:solidFill>
              </a:rPr>
              <a:t>Empowerment</a:t>
            </a:r>
            <a:r>
              <a:rPr lang="de-AT" dirty="0">
                <a:solidFill>
                  <a:schemeClr val="tx1"/>
                </a:solidFill>
              </a:rPr>
              <a:t>-Center wurde 2007 konzipiert und bereits im Sommer 2008 wurde das </a:t>
            </a:r>
            <a:r>
              <a:rPr lang="de-AT" dirty="0" err="1">
                <a:solidFill>
                  <a:schemeClr val="tx1"/>
                </a:solidFill>
              </a:rPr>
              <a:t>Empowerment</a:t>
            </a:r>
            <a:r>
              <a:rPr lang="de-AT" dirty="0">
                <a:solidFill>
                  <a:schemeClr val="tx1"/>
                </a:solidFill>
              </a:rPr>
              <a:t>-Center unter der Trägerschaft von SLI OÖ in der </a:t>
            </a:r>
            <a:r>
              <a:rPr lang="de-AT" dirty="0" err="1">
                <a:solidFill>
                  <a:schemeClr val="tx1"/>
                </a:solidFill>
              </a:rPr>
              <a:t>Bethlehemstraße</a:t>
            </a:r>
            <a:r>
              <a:rPr lang="de-AT" dirty="0">
                <a:solidFill>
                  <a:schemeClr val="tx1"/>
                </a:solidFill>
              </a:rPr>
              <a:t> 3 eröffnet.</a:t>
            </a:r>
          </a:p>
          <a:p>
            <a:pPr algn="l"/>
            <a:r>
              <a:rPr lang="de-AT" dirty="0">
                <a:solidFill>
                  <a:schemeClr val="tx1"/>
                </a:solidFill>
              </a:rPr>
              <a:t>Im April 2018 wurde </a:t>
            </a:r>
            <a:r>
              <a:rPr lang="de-AT" dirty="0" smtClean="0">
                <a:solidFill>
                  <a:schemeClr val="tx1"/>
                </a:solidFill>
              </a:rPr>
              <a:t>das </a:t>
            </a:r>
            <a:r>
              <a:rPr lang="de-AT" dirty="0">
                <a:solidFill>
                  <a:schemeClr val="tx1"/>
                </a:solidFill>
              </a:rPr>
              <a:t>Empowerment-Center unter der Trägerschaft des KI-I neu gestartet.</a:t>
            </a:r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8136904" cy="3672408"/>
          </a:xfrm>
        </p:spPr>
        <p:txBody>
          <a:bodyPr>
            <a:normAutofit lnSpcReduction="10000"/>
          </a:bodyPr>
          <a:lstStyle/>
          <a:p>
            <a:pPr algn="l"/>
            <a:r>
              <a:rPr lang="de-AT" sz="3500" b="1" dirty="0">
                <a:solidFill>
                  <a:srgbClr val="00B050"/>
                </a:solidFill>
              </a:rPr>
              <a:t>Was bietet das Empowerment-Center an?</a:t>
            </a:r>
          </a:p>
          <a:p>
            <a:pPr algn="l"/>
            <a:endParaRPr lang="de-AT" sz="1900" b="1" dirty="0">
              <a:solidFill>
                <a:srgbClr val="00B05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de-AT" dirty="0">
                <a:solidFill>
                  <a:schemeClr val="tx1"/>
                </a:solidFill>
              </a:rPr>
              <a:t>Peer-Beratung für Menschen mit Behinderung durch ausgebildete Peer-BeraterInnen gemäß </a:t>
            </a:r>
            <a:r>
              <a:rPr lang="de-AT" dirty="0" err="1">
                <a:solidFill>
                  <a:schemeClr val="tx1"/>
                </a:solidFill>
              </a:rPr>
              <a:t>Oö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Sozialberufegesetz</a:t>
            </a:r>
            <a:endParaRPr lang="de-AT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de-AT" sz="1100" dirty="0">
              <a:solidFill>
                <a:schemeClr val="tx1"/>
              </a:solidFill>
            </a:endParaRPr>
          </a:p>
          <a:p>
            <a:pPr marL="457200" lvl="0" indent="-457200" algn="l">
              <a:buFontTx/>
              <a:buChar char="-"/>
            </a:pPr>
            <a:r>
              <a:rPr lang="de-AT" dirty="0">
                <a:solidFill>
                  <a:schemeClr val="tx1"/>
                </a:solidFill>
              </a:rPr>
              <a:t>Persönliche Zukunftsplanung für Menschen mit Behinderung 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92089"/>
            <a:ext cx="7488832" cy="3672408"/>
          </a:xfrm>
        </p:spPr>
        <p:txBody>
          <a:bodyPr>
            <a:normAutofit/>
          </a:bodyPr>
          <a:lstStyle/>
          <a:p>
            <a:pPr algn="l"/>
            <a:r>
              <a:rPr lang="de-AT" b="1" dirty="0">
                <a:solidFill>
                  <a:srgbClr val="00B050"/>
                </a:solidFill>
              </a:rPr>
              <a:t>Was bietet das Empowerment-Center an? </a:t>
            </a:r>
            <a:endParaRPr lang="de-AT" b="1" dirty="0">
              <a:solidFill>
                <a:schemeClr val="tx1"/>
              </a:solidFill>
            </a:endParaRPr>
          </a:p>
          <a:p>
            <a:pPr algn="l"/>
            <a:r>
              <a:rPr lang="de-AT" b="1" dirty="0">
                <a:solidFill>
                  <a:schemeClr val="tx1"/>
                </a:solidFill>
              </a:rPr>
              <a:t>- </a:t>
            </a:r>
            <a:r>
              <a:rPr lang="de-AT" dirty="0">
                <a:solidFill>
                  <a:schemeClr val="tx1"/>
                </a:solidFill>
              </a:rPr>
              <a:t>Aus- und Weiterbildungen zu      verschiedensten Themen und für verschiedenste Zielgruppen (z.B. für InteressenvertreterInnen oder für </a:t>
            </a:r>
            <a:r>
              <a:rPr lang="de-AT" dirty="0" err="1">
                <a:solidFill>
                  <a:schemeClr val="tx1"/>
                </a:solidFill>
              </a:rPr>
              <a:t>AuftraggeberInnen</a:t>
            </a:r>
            <a:r>
              <a:rPr lang="de-AT" dirty="0">
                <a:solidFill>
                  <a:schemeClr val="tx1"/>
                </a:solidFill>
              </a:rPr>
              <a:t> Persönlicher Assistenz)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88832" cy="367240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AT" b="1" dirty="0">
                <a:solidFill>
                  <a:srgbClr val="00B050"/>
                </a:solidFill>
              </a:rPr>
              <a:t>Was bietet das </a:t>
            </a:r>
            <a:r>
              <a:rPr lang="de-AT" b="1" dirty="0" err="1">
                <a:solidFill>
                  <a:srgbClr val="00B050"/>
                </a:solidFill>
              </a:rPr>
              <a:t>Empowerment</a:t>
            </a:r>
            <a:r>
              <a:rPr lang="de-AT" b="1" dirty="0">
                <a:solidFill>
                  <a:srgbClr val="00B050"/>
                </a:solidFill>
              </a:rPr>
              <a:t>-Center an?</a:t>
            </a:r>
          </a:p>
          <a:p>
            <a:pPr lvl="0" algn="l"/>
            <a:r>
              <a:rPr lang="de-AT" dirty="0">
                <a:solidFill>
                  <a:schemeClr val="tx1"/>
                </a:solidFill>
              </a:rPr>
              <a:t>- Austausch- und Begegnungsmöglichkeiten zwischen Menschen mit  und ohne Behinderung</a:t>
            </a:r>
          </a:p>
          <a:p>
            <a:pPr lvl="0" algn="l">
              <a:buFontTx/>
              <a:buChar char="-"/>
            </a:pPr>
            <a:r>
              <a:rPr lang="de-AT" dirty="0">
                <a:solidFill>
                  <a:schemeClr val="tx1"/>
                </a:solidFill>
              </a:rPr>
              <a:t> Begleitete </a:t>
            </a:r>
            <a:r>
              <a:rPr lang="de-AT" dirty="0" smtClean="0">
                <a:solidFill>
                  <a:schemeClr val="tx1"/>
                </a:solidFill>
              </a:rPr>
              <a:t>Peer-Gruppen-Treffen</a:t>
            </a:r>
          </a:p>
          <a:p>
            <a:pPr algn="l">
              <a:buFontTx/>
              <a:buChar char="-"/>
            </a:pPr>
            <a:r>
              <a:rPr lang="de-AT" dirty="0" smtClean="0">
                <a:solidFill>
                  <a:schemeClr val="tx1"/>
                </a:solidFill>
              </a:rPr>
              <a:t> Veranstaltungen (z.B. Tage der Begegnung)</a:t>
            </a:r>
            <a:endParaRPr lang="de-AT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Fachliteratur und Filme zu behinderten-spezifischen Themen zum Ausleihen</a:t>
            </a:r>
          </a:p>
          <a:p>
            <a:pPr lvl="0" algn="l">
              <a:buFontTx/>
              <a:buChar char="-"/>
            </a:pPr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488832" cy="367240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AT" sz="5100" b="1" dirty="0">
                <a:solidFill>
                  <a:srgbClr val="00B050"/>
                </a:solidFill>
              </a:rPr>
              <a:t>Was ist Peer-Beratung?</a:t>
            </a:r>
          </a:p>
          <a:p>
            <a:pPr algn="l"/>
            <a:endParaRPr lang="de-AT" sz="2900" dirty="0">
              <a:solidFill>
                <a:srgbClr val="00B050"/>
              </a:solidFill>
            </a:endParaRPr>
          </a:p>
          <a:p>
            <a:pPr algn="l"/>
            <a:r>
              <a:rPr lang="de-AT" sz="4600" dirty="0">
                <a:solidFill>
                  <a:schemeClr val="tx1"/>
                </a:solidFill>
              </a:rPr>
              <a:t>Ein „Peer“ ist jemand, der eine gleiche Eigenschaft hat oder sich in einer ähnlichen Situation befindet. Peer-Beratung im Behindertenbereich meint somit Beratung von Menschen mit Behinderung für Menschen mit Behinderung. </a:t>
            </a:r>
          </a:p>
          <a:p>
            <a:pPr algn="l"/>
            <a:r>
              <a:rPr lang="de-AT" sz="4600" dirty="0"/>
              <a:t> </a:t>
            </a:r>
          </a:p>
          <a:p>
            <a:pPr algn="l"/>
            <a:endParaRPr lang="de-AT" dirty="0"/>
          </a:p>
          <a:p>
            <a:pPr algn="l"/>
            <a:endParaRPr lang="de-AT" dirty="0"/>
          </a:p>
        </p:txBody>
      </p:sp>
      <p:pic>
        <p:nvPicPr>
          <p:cNvPr id="5" name="Grafik 4" descr="Logo KI-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2" descr="D:\emc server\Logos\EMC_Logos\Logos_EMC_2011_2zeili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59"/>
          <a:stretch/>
        </p:blipFill>
        <p:spPr bwMode="auto">
          <a:xfrm>
            <a:off x="6156176" y="908720"/>
            <a:ext cx="2276475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Bildschirmpräsentation (4:3)</PresentationFormat>
  <Paragraphs>219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Larissa-Design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Weiterbildungen</vt:lpstr>
      <vt:lpstr>    Weiterbildungen </vt:lpstr>
      <vt:lpstr> Welche Weiterbildungen gibt es  im Empowerment-Center? </vt:lpstr>
      <vt:lpstr> Welche Weiterbildungen gibt es  im Empowerment-Center? </vt:lpstr>
      <vt:lpstr> Welche Weiterbildungen gibt es  im Empowerment-Center? </vt:lpstr>
      <vt:lpstr>Welche Weiterbildungen gibt es  im Empowerment-Center?</vt:lpstr>
      <vt:lpstr>Welche Weiterbildungen gibt es  im Empowerment-Center?</vt:lpstr>
      <vt:lpstr>     Information und Anmeldung: </vt:lpstr>
      <vt:lpstr>  Wo sind wir zu finden ?</vt:lpstr>
      <vt:lpstr>      Danke für die Aufmerksamkeit!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glaser</dc:creator>
  <cp:lastModifiedBy>IKTForum</cp:lastModifiedBy>
  <cp:revision>65</cp:revision>
  <dcterms:created xsi:type="dcterms:W3CDTF">2018-06-28T11:22:08Z</dcterms:created>
  <dcterms:modified xsi:type="dcterms:W3CDTF">2018-07-10T08:28:15Z</dcterms:modified>
</cp:coreProperties>
</file>