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58" r:id="rId4"/>
    <p:sldId id="283" r:id="rId5"/>
    <p:sldId id="282" r:id="rId6"/>
    <p:sldId id="293" r:id="rId7"/>
    <p:sldId id="278" r:id="rId8"/>
    <p:sldId id="273" r:id="rId9"/>
    <p:sldId id="279" r:id="rId10"/>
    <p:sldId id="299" r:id="rId11"/>
    <p:sldId id="263" r:id="rId12"/>
    <p:sldId id="268" r:id="rId13"/>
    <p:sldId id="280" r:id="rId14"/>
    <p:sldId id="281" r:id="rId15"/>
    <p:sldId id="296" r:id="rId16"/>
    <p:sldId id="284" r:id="rId17"/>
    <p:sldId id="285" r:id="rId18"/>
    <p:sldId id="286" r:id="rId19"/>
    <p:sldId id="287" r:id="rId20"/>
    <p:sldId id="275" r:id="rId21"/>
    <p:sldId id="302" r:id="rId22"/>
    <p:sldId id="289" r:id="rId23"/>
    <p:sldId id="292" r:id="rId24"/>
    <p:sldId id="290" r:id="rId25"/>
    <p:sldId id="300" r:id="rId26"/>
    <p:sldId id="297" r:id="rId27"/>
    <p:sldId id="291" r:id="rId28"/>
    <p:sldId id="301" r:id="rId29"/>
    <p:sldId id="270" r:id="rId30"/>
    <p:sldId id="266" r:id="rId31"/>
    <p:sldId id="276" r:id="rId32"/>
    <p:sldId id="303" r:id="rId33"/>
    <p:sldId id="294" r:id="rId34"/>
    <p:sldId id="295" r:id="rId35"/>
    <p:sldId id="298" r:id="rId36"/>
    <p:sldId id="26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49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über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de-AT" smtClean="0"/>
              <a:t>Bild auf Platzhalter ziehen oder durch Klicken auf Symbol hinzufügen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, oben und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de-AT" smtClean="0"/>
              <a:t>Mastertitelformat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09.07.18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00400" y="4512331"/>
            <a:ext cx="5458968" cy="1080798"/>
          </a:xfrm>
        </p:spPr>
        <p:txBody>
          <a:bodyPr>
            <a:normAutofit/>
          </a:bodyPr>
          <a:lstStyle/>
          <a:p>
            <a:pPr algn="just"/>
            <a:r>
              <a:rPr lang="de-DE" sz="1800" dirty="0">
                <a:solidFill>
                  <a:schemeClr val="tx1"/>
                </a:solidFill>
              </a:rPr>
              <a:t>IKT-Forum, die Tagung für Menschen mit und ohne Behinderungen: Praxis – Forschung – </a:t>
            </a:r>
            <a:r>
              <a:rPr lang="de-DE" sz="1800" dirty="0" smtClean="0">
                <a:solidFill>
                  <a:schemeClr val="tx1"/>
                </a:solidFill>
              </a:rPr>
              <a:t>Entwicklung, Linz, 9. Juli 2018</a:t>
            </a:r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3209" y="5593129"/>
            <a:ext cx="8416159" cy="878147"/>
          </a:xfrm>
        </p:spPr>
        <p:txBody>
          <a:bodyPr/>
          <a:lstStyle/>
          <a:p>
            <a:r>
              <a:rPr lang="de-DE" dirty="0" err="1" smtClean="0"/>
              <a:t>DDr.in</a:t>
            </a:r>
            <a:r>
              <a:rPr lang="de-DE" dirty="0" smtClean="0"/>
              <a:t> Ursula Naue</a:t>
            </a:r>
          </a:p>
          <a:p>
            <a:r>
              <a:rPr lang="de-DE" dirty="0" smtClean="0"/>
              <a:t>Universität Wien, Institut für Politikwissenschaft 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350887" y="2202126"/>
            <a:ext cx="530848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AT" sz="2000" b="1" dirty="0"/>
              <a:t>Inklusion zwischen den Ansprüchen der UN Konvention über die Rechte von Menschen mit Behinderungen und der gesellschaftlichen wie politischen Umsetzung – </a:t>
            </a:r>
            <a:endParaRPr lang="de-AT" sz="2000" b="1" dirty="0" smtClean="0"/>
          </a:p>
          <a:p>
            <a:pPr algn="just"/>
            <a:r>
              <a:rPr lang="de-AT" sz="2000" b="1" dirty="0" smtClean="0"/>
              <a:t>am </a:t>
            </a:r>
            <a:r>
              <a:rPr lang="de-AT" sz="2000" b="1" dirty="0"/>
              <a:t>Beispiel der IKT </a:t>
            </a:r>
          </a:p>
          <a:p>
            <a:pPr algn="just"/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309846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594440"/>
            <a:ext cx="6508377" cy="1067288"/>
          </a:xfrm>
        </p:spPr>
        <p:txBody>
          <a:bodyPr/>
          <a:lstStyle/>
          <a:p>
            <a:r>
              <a:rPr lang="de-DE" b="1" dirty="0" smtClean="0">
                <a:solidFill>
                  <a:srgbClr val="000000"/>
                </a:solidFill>
              </a:rPr>
              <a:t>Artikel 9 der UN-BRK</a:t>
            </a:r>
            <a:endParaRPr lang="de-DE" b="1" dirty="0">
              <a:solidFill>
                <a:srgbClr val="0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053516"/>
            <a:ext cx="6508377" cy="4498821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Artikel 9 beschreibt Barrierefreiheit. </a:t>
            </a:r>
            <a:r>
              <a:rPr lang="de-AT" sz="1900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Barrierefreiheit</a:t>
            </a: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wird oft als </a:t>
            </a:r>
            <a:r>
              <a:rPr lang="de-AT" sz="1900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Zugänglichkeit</a:t>
            </a: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bezeichnet. </a:t>
            </a:r>
          </a:p>
          <a:p>
            <a:pPr algn="just">
              <a:buFontTx/>
              <a:buNone/>
            </a:pP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Artikel 9 der UN-BRK sagt:</a:t>
            </a:r>
          </a:p>
          <a:p>
            <a:pPr algn="just">
              <a:buFontTx/>
              <a:buNone/>
            </a:pP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Nur ohne Barrieren (Hindernisse) können Menschen mit Behinderungen ein selbstbestimmtes Leben führen. </a:t>
            </a:r>
          </a:p>
          <a:p>
            <a:pPr algn="just">
              <a:buFontTx/>
              <a:buNone/>
            </a:pP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Barrieren müssen als solche erkannt werden. Oft denken Menschen gar nicht nach, was alles ein Hindernis sein kann. </a:t>
            </a:r>
          </a:p>
          <a:p>
            <a:pPr algn="just">
              <a:buFontTx/>
              <a:buNone/>
            </a:pP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Und dann müssen diese Barrieren beseitigt werden (also verschwinden). </a:t>
            </a:r>
            <a:endParaRPr lang="de-AT" sz="1900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algn="just">
              <a:buFontTx/>
              <a:buNone/>
            </a:pPr>
            <a:endParaRPr lang="de-AT" sz="1700" dirty="0" smtClean="0">
              <a:solidFill>
                <a:srgbClr val="FF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algn="just">
              <a:buFontTx/>
              <a:buNone/>
            </a:pPr>
            <a:r>
              <a:rPr lang="de-AT" sz="1700" dirty="0" smtClean="0">
                <a:solidFill>
                  <a:srgbClr val="FF0000"/>
                </a:solidFill>
                <a:latin typeface="Century Gothic"/>
                <a:ea typeface="ＭＳ Ｐゴシック" charset="0"/>
                <a:cs typeface="Century Gothic"/>
              </a:rPr>
              <a:t> </a:t>
            </a:r>
          </a:p>
          <a:p>
            <a:pPr algn="just">
              <a:buFontTx/>
              <a:buNone/>
            </a:pPr>
            <a:endParaRPr lang="de-AT" sz="1700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>
              <a:buNone/>
            </a:pPr>
            <a:endParaRPr lang="de-DE" sz="17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77354" y="986228"/>
            <a:ext cx="14585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UN-BRK</a:t>
            </a:r>
          </a:p>
          <a:p>
            <a:r>
              <a:rPr lang="de-DE" sz="2200" b="1" dirty="0" smtClean="0"/>
              <a:t>Art. 9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1206779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Was ist Inklusion</a:t>
            </a:r>
            <a:r>
              <a:rPr lang="de-DE" b="1" dirty="0" smtClean="0">
                <a:solidFill>
                  <a:schemeClr val="tx1"/>
                </a:solidFill>
              </a:rPr>
              <a:t>? (1)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209800"/>
            <a:ext cx="6508377" cy="4166907"/>
          </a:xfrm>
        </p:spPr>
        <p:txBody>
          <a:bodyPr>
            <a:noAutofit/>
          </a:bodyPr>
          <a:lstStyle/>
          <a:p>
            <a:pPr marL="0" indent="0" algn="just">
              <a:buFont typeface="Wingdings" charset="0"/>
              <a:buNone/>
            </a:pPr>
            <a:endParaRPr lang="de-DE" sz="1900" dirty="0" smtClean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 algn="just">
              <a:buFont typeface="Wingdings" charset="0"/>
              <a:buNone/>
            </a:pP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Bei </a:t>
            </a:r>
            <a:r>
              <a:rPr lang="de-DE" sz="19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Inklusion ist 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es egal, ob jemand ein Mensch mit oder ohne Behinderungen ist.</a:t>
            </a:r>
          </a:p>
          <a:p>
            <a:pPr marL="0" indent="0" algn="just">
              <a:buNone/>
            </a:pPr>
            <a:r>
              <a:rPr lang="de-DE" sz="1900" b="1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Inklusion</a:t>
            </a:r>
            <a:r>
              <a:rPr lang="de-DE" sz="1900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 bedeutet: Alle Menschen gehören dazu. </a:t>
            </a:r>
            <a:endParaRPr lang="de-DE" sz="1900" dirty="0" smtClean="0">
              <a:solidFill>
                <a:srgbClr val="000000"/>
              </a:solidFill>
              <a:ea typeface="ＭＳ Ｐゴシック" charset="0"/>
              <a:cs typeface="Century Gothic"/>
            </a:endParaRPr>
          </a:p>
          <a:p>
            <a:pPr marL="0" indent="0" algn="just">
              <a:buNone/>
            </a:pPr>
            <a:r>
              <a:rPr lang="de-DE" sz="1900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Inklusion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bedeutet: Ich bleibe wie ich bin. Und zugleich sollen wir alle </a:t>
            </a:r>
            <a:r>
              <a:rPr lang="de-DE" sz="19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anderen 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Menschen auch so </a:t>
            </a:r>
            <a:r>
              <a:rPr lang="de-DE" sz="19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nehmen wie sie 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sind (Vielfalt anerkennen). </a:t>
            </a:r>
          </a:p>
          <a:p>
            <a:pPr marL="0" indent="0" algn="just">
              <a:buFont typeface="Wingdings" charset="0"/>
              <a:buNone/>
            </a:pP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Inklusion muss gelebt werden. Wir werden keine </a:t>
            </a:r>
            <a:r>
              <a:rPr lang="de-DE" sz="1900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inklusive Gesellschaft 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erreichen, wenn wir keine Barrieren (Hindernisse) abbauen. </a:t>
            </a:r>
            <a:endParaRPr lang="de-DE" sz="1900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36819" y="1215898"/>
            <a:ext cx="15536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Inklusion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58776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Was ist Inklusion</a:t>
            </a:r>
            <a:r>
              <a:rPr lang="de-DE" b="1" dirty="0" smtClean="0">
                <a:solidFill>
                  <a:schemeClr val="tx1"/>
                </a:solidFill>
              </a:rPr>
              <a:t>? (2)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364245"/>
            <a:ext cx="6508377" cy="3761918"/>
          </a:xfrm>
        </p:spPr>
        <p:txBody>
          <a:bodyPr>
            <a:noAutofit/>
          </a:bodyPr>
          <a:lstStyle/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Wichtig für Inklusion ist: Wir </a:t>
            </a:r>
            <a:r>
              <a:rPr lang="de-DE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alle müssen 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selber auswählen </a:t>
            </a:r>
            <a:r>
              <a:rPr lang="de-DE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können. </a:t>
            </a:r>
            <a:r>
              <a:rPr lang="de-DE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Niemand </a:t>
            </a:r>
            <a:r>
              <a:rPr lang="de-DE" b="1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soll für mich bestimmen</a:t>
            </a:r>
            <a:r>
              <a:rPr lang="de-DE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wenn </a:t>
            </a:r>
            <a:r>
              <a:rPr lang="de-DE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ich das nicht will! </a:t>
            </a:r>
            <a:endParaRPr lang="de-DE" dirty="0" smtClean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Es geht also um </a:t>
            </a:r>
            <a:r>
              <a:rPr lang="de-DE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Selbstbestimmung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.</a:t>
            </a:r>
          </a:p>
          <a:p>
            <a:pPr marL="0" indent="0" algn="just">
              <a:buFont typeface="Wingdings" charset="0"/>
              <a:buNone/>
            </a:pPr>
            <a:r>
              <a:rPr lang="de-DE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Selbstbestimmung 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und</a:t>
            </a:r>
            <a:r>
              <a:rPr lang="de-DE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Inklusion 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gibt es </a:t>
            </a:r>
            <a:r>
              <a:rPr lang="de-DE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aber nur ohne Barrieren (Hindernisse)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! </a:t>
            </a: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Wenn es Barrieren gibt, kann ich </a:t>
            </a:r>
            <a:r>
              <a:rPr lang="de-DE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nicht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selbstbestimmt leben. Denn dann werde ich </a:t>
            </a:r>
            <a:r>
              <a:rPr lang="de-DE" dirty="0" err="1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be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-hindert. </a:t>
            </a:r>
          </a:p>
          <a:p>
            <a:pPr marL="0" indent="0" algn="just">
              <a:buFont typeface="Wingdings" charset="0"/>
              <a:buNone/>
            </a:pPr>
            <a:endParaRPr lang="de-DE" dirty="0" smtClean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 algn="just">
              <a:buFont typeface="Wingdings" charset="0"/>
              <a:buNone/>
            </a:pPr>
            <a:endParaRPr lang="de-DE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>
              <a:buNone/>
            </a:pPr>
            <a:endParaRPr lang="de-DE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36819" y="1215898"/>
            <a:ext cx="15536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Inklusion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619060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Für wen ist Inklusion gut und wichtig?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Font typeface="Wingdings" charset="0"/>
              <a:buNone/>
            </a:pP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Inklusion gibt es nur ohne Barrieren.</a:t>
            </a:r>
          </a:p>
          <a:p>
            <a:pPr marL="0" indent="0" algn="just">
              <a:buFont typeface="Wingdings" charset="0"/>
              <a:buNone/>
            </a:pP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Barrieren wiederum betreffen viele Menschen, bei weitem nicht nur Menschen mit </a:t>
            </a:r>
            <a:r>
              <a:rPr lang="de-DE" sz="19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B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ehinderungen.  </a:t>
            </a:r>
          </a:p>
          <a:p>
            <a:pPr marL="0" indent="0" algn="just">
              <a:buFont typeface="Wingdings" charset="0"/>
              <a:buNone/>
            </a:pP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Folglich ist Barrierefreiheit und Inklusion für uns alle als </a:t>
            </a:r>
            <a:r>
              <a:rPr lang="de-DE" sz="19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G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esellschaft wichtig. Und dies gilt für alle Formen von Barrieren (psychische, soziale, kommunikative, sprachliche etc.). </a:t>
            </a:r>
            <a:endParaRPr lang="de-DE" sz="1900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 algn="just">
              <a:buNone/>
            </a:pPr>
            <a:r>
              <a:rPr lang="de-DE" sz="1900" dirty="0" smtClean="0">
                <a:solidFill>
                  <a:srgbClr val="000000"/>
                </a:solidFill>
              </a:rPr>
              <a:t>Es profitieren also alle </a:t>
            </a:r>
            <a:r>
              <a:rPr lang="de-DE" sz="1900" dirty="0" err="1">
                <a:solidFill>
                  <a:srgbClr val="000000"/>
                </a:solidFill>
              </a:rPr>
              <a:t>BenutzerInnen</a:t>
            </a:r>
            <a:r>
              <a:rPr lang="de-DE" sz="1900" dirty="0">
                <a:solidFill>
                  <a:srgbClr val="000000"/>
                </a:solidFill>
              </a:rPr>
              <a:t> </a:t>
            </a:r>
            <a:r>
              <a:rPr lang="de-DE" sz="1900" dirty="0" smtClean="0">
                <a:solidFill>
                  <a:srgbClr val="000000"/>
                </a:solidFill>
              </a:rPr>
              <a:t>von Angeboten, „die </a:t>
            </a:r>
            <a:r>
              <a:rPr lang="de-DE" sz="1900" dirty="0">
                <a:solidFill>
                  <a:srgbClr val="000000"/>
                </a:solidFill>
              </a:rPr>
              <a:t>eine optimale </a:t>
            </a:r>
            <a:r>
              <a:rPr lang="de-DE" sz="1900" dirty="0" err="1">
                <a:solidFill>
                  <a:srgbClr val="000000"/>
                </a:solidFill>
              </a:rPr>
              <a:t>Zugänglichkeit</a:t>
            </a:r>
            <a:r>
              <a:rPr lang="de-DE" sz="1900" dirty="0">
                <a:solidFill>
                  <a:srgbClr val="000000"/>
                </a:solidFill>
              </a:rPr>
              <a:t> (</a:t>
            </a:r>
            <a:r>
              <a:rPr lang="de-DE" sz="1900" dirty="0" err="1">
                <a:solidFill>
                  <a:srgbClr val="000000"/>
                </a:solidFill>
              </a:rPr>
              <a:t>Accessibility</a:t>
            </a:r>
            <a:r>
              <a:rPr lang="de-DE" sz="1900" dirty="0">
                <a:solidFill>
                  <a:srgbClr val="000000"/>
                </a:solidFill>
              </a:rPr>
              <a:t>) und eine gute Benutzbarkeit (</a:t>
            </a:r>
            <a:r>
              <a:rPr lang="de-DE" sz="1900" dirty="0" err="1">
                <a:solidFill>
                  <a:srgbClr val="000000"/>
                </a:solidFill>
              </a:rPr>
              <a:t>Usability</a:t>
            </a:r>
            <a:r>
              <a:rPr lang="de-DE" sz="1900" dirty="0">
                <a:solidFill>
                  <a:srgbClr val="000000"/>
                </a:solidFill>
              </a:rPr>
              <a:t>) bieten.“ (AG-BIKT 2016, S. 12)</a:t>
            </a:r>
          </a:p>
          <a:p>
            <a:pPr marL="0" indent="0">
              <a:buNone/>
            </a:pPr>
            <a:endParaRPr lang="de-DE" sz="19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36819" y="1215898"/>
            <a:ext cx="15536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Inklusion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1753056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017526"/>
          </a:xfrm>
        </p:spPr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Wir leben in einer Informationsgesellschaft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107556"/>
            <a:ext cx="6508377" cy="4255641"/>
          </a:xfrm>
        </p:spPr>
        <p:txBody>
          <a:bodyPr>
            <a:noAutofit/>
          </a:bodyPr>
          <a:lstStyle/>
          <a:p>
            <a:pPr marL="0" indent="0" algn="just">
              <a:buFont typeface="Wingdings" charset="0"/>
              <a:buNone/>
            </a:pPr>
            <a:r>
              <a:rPr lang="de-DE" sz="1900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Informationsgesellschaft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bedeutet: Menschen brauchen </a:t>
            </a:r>
            <a:r>
              <a:rPr lang="de-DE" sz="1900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Information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en. Ohne Informationen haben wir kein </a:t>
            </a:r>
            <a:r>
              <a:rPr lang="de-DE" sz="1900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Wissen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. </a:t>
            </a:r>
          </a:p>
          <a:p>
            <a:pPr marL="0" indent="0" algn="just">
              <a:buFont typeface="Wingdings" charset="0"/>
              <a:buNone/>
            </a:pP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Und ohne Wissen können wir uns als Gesellschaft nicht weiterentwickeln. Daher spricht man auch von einer </a:t>
            </a:r>
            <a:r>
              <a:rPr lang="de-DE" sz="1900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Wissensgesellschaft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. </a:t>
            </a:r>
          </a:p>
          <a:p>
            <a:pPr marL="0" indent="0" algn="just">
              <a:buFont typeface="Wingdings" charset="0"/>
              <a:buNone/>
            </a:pP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Heute wird Information und Wissen vor allem durch neue Technologien weiter gegeben (durch IKT eben).</a:t>
            </a:r>
          </a:p>
          <a:p>
            <a:pPr marL="0" indent="0" algn="just">
              <a:buFont typeface="Wingdings" charset="0"/>
              <a:buNone/>
            </a:pP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Information und Wissen können </a:t>
            </a:r>
            <a:r>
              <a:rPr lang="de-DE" sz="190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dabei sehr 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stark zu Exklusion (Ausgrenzung) führen, wenn nicht alle Menschen Zugang zu Information haben</a:t>
            </a:r>
            <a:r>
              <a:rPr lang="de-DE" sz="19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(vgl. European Agency </a:t>
            </a:r>
            <a:r>
              <a:rPr lang="de-DE" sz="1900" dirty="0" err="1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for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</a:t>
            </a:r>
            <a:r>
              <a:rPr lang="de-DE" sz="19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D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evelopment in Special Needs Education 2013, S. 5)</a:t>
            </a:r>
            <a:endParaRPr lang="de-DE" sz="1900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 algn="just">
              <a:buFont typeface="Wingdings" charset="0"/>
              <a:buNone/>
            </a:pPr>
            <a:endParaRPr lang="de-DE" sz="1900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 algn="just">
              <a:buFont typeface="Wingdings" charset="0"/>
              <a:buNone/>
            </a:pPr>
            <a:endParaRPr lang="de-DE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>
              <a:buNone/>
            </a:pPr>
            <a:endParaRPr lang="de-DE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36819" y="1215898"/>
            <a:ext cx="15536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Heute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2516813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IKT und Inklusion (1)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350735"/>
            <a:ext cx="6508377" cy="4012462"/>
          </a:xfrm>
        </p:spPr>
        <p:txBody>
          <a:bodyPr>
            <a:noAutofit/>
          </a:bodyPr>
          <a:lstStyle/>
          <a:p>
            <a:pPr marL="0" indent="0" algn="just">
              <a:buFont typeface="Wingdings" charset="0"/>
              <a:buNone/>
            </a:pPr>
            <a:r>
              <a:rPr lang="de-DE" b="1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Barrierefreiheit</a:t>
            </a:r>
            <a:r>
              <a:rPr lang="de-DE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 ist die Voraussetzung für </a:t>
            </a:r>
            <a:r>
              <a:rPr lang="de-DE" b="1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Inklusion</a:t>
            </a:r>
            <a:r>
              <a:rPr lang="de-DE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. </a:t>
            </a:r>
          </a:p>
          <a:p>
            <a:pPr marL="0" indent="0" algn="just">
              <a:buFont typeface="Wingdings" charset="0"/>
              <a:buNone/>
            </a:pPr>
            <a:r>
              <a:rPr lang="de-DE" b="1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Selbstbestimmung</a:t>
            </a:r>
            <a:r>
              <a:rPr lang="de-DE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 ist die Voraussetzung für </a:t>
            </a:r>
            <a:r>
              <a:rPr lang="de-DE" b="1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Inklusion</a:t>
            </a:r>
            <a:r>
              <a:rPr lang="de-DE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. </a:t>
            </a: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Selbstbestimmung gibt es nur, wenn jeder Mensch </a:t>
            </a:r>
            <a:r>
              <a:rPr lang="de-DE" b="1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 zur Verfügung hat.</a:t>
            </a:r>
          </a:p>
          <a:p>
            <a:pPr marL="0" indent="0" algn="just">
              <a:buFont typeface="Wingdings" charset="0"/>
              <a:buNone/>
            </a:pPr>
            <a:r>
              <a:rPr lang="de-DE" b="1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Information</a:t>
            </a:r>
            <a:r>
              <a:rPr lang="de-DE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 wird durch </a:t>
            </a:r>
            <a:r>
              <a:rPr lang="de-DE" b="1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Kommunikation</a:t>
            </a:r>
            <a:r>
              <a:rPr lang="de-DE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 weitergegeben. </a:t>
            </a: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Also</a:t>
            </a:r>
            <a:r>
              <a:rPr lang="de-DE" b="1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: IKT müssen barrierefrei sein! </a:t>
            </a:r>
            <a:r>
              <a:rPr lang="de-DE" dirty="0" smtClean="0">
                <a:solidFill>
                  <a:schemeClr val="tx1"/>
                </a:solidFill>
                <a:latin typeface="Century Gothic"/>
                <a:ea typeface="ＭＳ Ｐゴシック" charset="0"/>
                <a:cs typeface="Century Gothic"/>
              </a:rPr>
              <a:t>Sonst gibt es keine Inklusion.</a:t>
            </a:r>
            <a:endParaRPr lang="de-DE" b="1" dirty="0" smtClean="0">
              <a:solidFill>
                <a:schemeClr val="tx1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 algn="just">
              <a:buFont typeface="Wingdings" charset="0"/>
              <a:buNone/>
            </a:pPr>
            <a:endParaRPr lang="de-DE" dirty="0">
              <a:solidFill>
                <a:srgbClr val="FF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 algn="just">
              <a:buFont typeface="Wingdings" charset="0"/>
              <a:buNone/>
            </a:pPr>
            <a:endParaRPr lang="de-DE" dirty="0">
              <a:solidFill>
                <a:srgbClr val="FF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 algn="just">
              <a:buFont typeface="Wingdings" charset="0"/>
              <a:buNone/>
            </a:pPr>
            <a:endParaRPr lang="de-DE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>
              <a:buNone/>
            </a:pPr>
            <a:endParaRPr lang="de-DE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36819" y="1215898"/>
            <a:ext cx="15536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IKT und Inklusion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1260589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IKT und Inklusion (2)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175106"/>
            <a:ext cx="6508377" cy="3951057"/>
          </a:xfrm>
        </p:spPr>
        <p:txBody>
          <a:bodyPr>
            <a:noAutofit/>
          </a:bodyPr>
          <a:lstStyle/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Die große Herausforderung von IKT ist also:</a:t>
            </a: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Einerseits erleichtern IKT den Zugang zu Information. Positiv - </a:t>
            </a:r>
            <a:r>
              <a:rPr lang="de-DE" b="1" dirty="0" err="1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Empowerment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: </a:t>
            </a:r>
            <a:r>
              <a:rPr lang="de-DE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M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ehr Menschen haben Informationen. Mehr Menschen können an der </a:t>
            </a:r>
            <a:r>
              <a:rPr lang="de-DE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G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esellschaft partizipieren (teilhaben).</a:t>
            </a: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Anderseits erzeugen IKT </a:t>
            </a:r>
            <a:r>
              <a:rPr lang="mr-IN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–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wenn Sie nicht barrierefrei sind </a:t>
            </a:r>
            <a:r>
              <a:rPr lang="mr-IN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–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zusätzliche Probleme für manche Menschen. Negativ - </a:t>
            </a:r>
            <a:r>
              <a:rPr lang="de-DE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Ausgrenzung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: Weniger Menschen haben Informationen. Weniger Menschen können an der Gesellschaft partizipieren.  </a:t>
            </a: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(vgl. </a:t>
            </a:r>
            <a:r>
              <a:rPr lang="de-DE" dirty="0" err="1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Pachego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, </a:t>
            </a:r>
            <a:r>
              <a:rPr lang="de-DE" dirty="0" err="1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Lips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&amp; </a:t>
            </a:r>
            <a:r>
              <a:rPr lang="de-DE" dirty="0" err="1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Yoong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2017)</a:t>
            </a:r>
          </a:p>
          <a:p>
            <a:pPr marL="0" indent="0" algn="just">
              <a:buFont typeface="Wingdings" charset="0"/>
              <a:buNone/>
            </a:pPr>
            <a:endParaRPr lang="de-DE" dirty="0">
              <a:solidFill>
                <a:srgbClr val="FF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 algn="just">
              <a:buFont typeface="Wingdings" charset="0"/>
              <a:buNone/>
            </a:pPr>
            <a:endParaRPr lang="de-DE" dirty="0">
              <a:solidFill>
                <a:srgbClr val="FF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 algn="just">
              <a:buFont typeface="Wingdings" charset="0"/>
              <a:buNone/>
            </a:pPr>
            <a:endParaRPr lang="de-DE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>
              <a:buNone/>
            </a:pPr>
            <a:endParaRPr lang="de-DE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36819" y="1215898"/>
            <a:ext cx="15536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IKT und Inklusion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1215077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IKT und Inklusion (3)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IKT haben also eine wichtige Rolle für Selbstbestimmung. </a:t>
            </a: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Umso wichtiger sind daher barrierefreie IKT. </a:t>
            </a: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Viele </a:t>
            </a:r>
            <a:r>
              <a:rPr lang="de-DE" dirty="0" err="1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ForscherInnen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sagen: </a:t>
            </a: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IKT erzeugen eine </a:t>
            </a:r>
            <a:r>
              <a:rPr lang="de-DE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Behinderungs-Kluft 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(</a:t>
            </a:r>
            <a:r>
              <a:rPr lang="de-DE" dirty="0" err="1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Disability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</a:t>
            </a:r>
            <a:r>
              <a:rPr lang="de-DE" dirty="0" err="1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Divide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; vgl. World Bank 2016) in der Gesellschaft (vgl</a:t>
            </a:r>
            <a:r>
              <a:rPr lang="de-DE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. </a:t>
            </a:r>
            <a:r>
              <a:rPr lang="de-DE" dirty="0" err="1">
                <a:solidFill>
                  <a:srgbClr val="000000"/>
                </a:solidFill>
                <a:ea typeface="ＭＳ Ｐゴシック" charset="0"/>
                <a:cs typeface="Century Gothic"/>
              </a:rPr>
              <a:t>Pachego</a:t>
            </a:r>
            <a:r>
              <a:rPr lang="de-DE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, </a:t>
            </a:r>
            <a:r>
              <a:rPr lang="de-DE" dirty="0" err="1">
                <a:solidFill>
                  <a:srgbClr val="000000"/>
                </a:solidFill>
                <a:ea typeface="ＭＳ Ｐゴシック" charset="0"/>
                <a:cs typeface="Century Gothic"/>
              </a:rPr>
              <a:t>Lips</a:t>
            </a:r>
            <a:r>
              <a:rPr lang="de-DE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 &amp; </a:t>
            </a:r>
            <a:r>
              <a:rPr lang="de-DE" dirty="0" err="1">
                <a:solidFill>
                  <a:srgbClr val="000000"/>
                </a:solidFill>
                <a:ea typeface="ＭＳ Ｐゴシック" charset="0"/>
                <a:cs typeface="Century Gothic"/>
              </a:rPr>
              <a:t>Yoong</a:t>
            </a:r>
            <a:r>
              <a:rPr lang="de-DE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 </a:t>
            </a:r>
            <a:r>
              <a:rPr lang="de-DE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2017, S. 2):</a:t>
            </a: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Funktionsbeeinträchtigungen werden zwar durch IKT ausgeglichen. Aber zugleich wird die ‚Grenze‘ zwischen behindert </a:t>
            </a:r>
            <a:r>
              <a:rPr lang="mr-IN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–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nicht-behindert verstärkt.</a:t>
            </a:r>
            <a:endParaRPr lang="de-DE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>
              <a:buNone/>
            </a:pPr>
            <a:endParaRPr lang="de-DE" sz="16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36819" y="1215898"/>
            <a:ext cx="15536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IKT und Inklusion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134969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IKT und Inklusion (4)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188616"/>
            <a:ext cx="6508377" cy="3937547"/>
          </a:xfrm>
        </p:spPr>
        <p:txBody>
          <a:bodyPr>
            <a:noAutofit/>
          </a:bodyPr>
          <a:lstStyle/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Also: </a:t>
            </a: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‚Zweischneidiges Schwert‘ der IKT für Menschen mit Behinderungen: </a:t>
            </a: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Argument der hohen Kosten, Argument der nicht ausreichenden technischen Unterstützung </a:t>
            </a:r>
          </a:p>
          <a:p>
            <a:pPr marL="0" indent="0" algn="just">
              <a:buFont typeface="Wingdings" charset="0"/>
              <a:buNone/>
            </a:pPr>
            <a:r>
              <a:rPr lang="de-DE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g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egenüber</a:t>
            </a:r>
          </a:p>
          <a:p>
            <a:pPr marL="0" indent="0" algn="just">
              <a:buFont typeface="Wingdings" charset="0"/>
              <a:buNone/>
            </a:pPr>
            <a:r>
              <a:rPr lang="de-DE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d</a:t>
            </a: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er grundsätzlichen Möglichkeit, durch IKT partizipieren zu können</a:t>
            </a:r>
          </a:p>
          <a:p>
            <a:pPr marL="0" indent="0" algn="just">
              <a:buFont typeface="Wingdings" charset="0"/>
              <a:buNone/>
            </a:pPr>
            <a:r>
              <a:rPr lang="de-DE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(</a:t>
            </a:r>
            <a:r>
              <a:rPr lang="de-DE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vgl. </a:t>
            </a:r>
            <a:r>
              <a:rPr lang="de-DE" dirty="0" err="1">
                <a:solidFill>
                  <a:srgbClr val="000000"/>
                </a:solidFill>
                <a:ea typeface="ＭＳ Ｐゴシック" charset="0"/>
                <a:cs typeface="Century Gothic"/>
              </a:rPr>
              <a:t>Pachego</a:t>
            </a:r>
            <a:r>
              <a:rPr lang="de-DE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, </a:t>
            </a:r>
            <a:r>
              <a:rPr lang="de-DE" dirty="0" err="1">
                <a:solidFill>
                  <a:srgbClr val="000000"/>
                </a:solidFill>
                <a:ea typeface="ＭＳ Ｐゴシック" charset="0"/>
                <a:cs typeface="Century Gothic"/>
              </a:rPr>
              <a:t>Lips</a:t>
            </a:r>
            <a:r>
              <a:rPr lang="de-DE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 &amp; </a:t>
            </a:r>
            <a:r>
              <a:rPr lang="de-DE" dirty="0" err="1">
                <a:solidFill>
                  <a:srgbClr val="000000"/>
                </a:solidFill>
                <a:ea typeface="ＭＳ Ｐゴシック" charset="0"/>
                <a:cs typeface="Century Gothic"/>
              </a:rPr>
              <a:t>Yoong</a:t>
            </a:r>
            <a:r>
              <a:rPr lang="de-DE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 2017, S. 2)</a:t>
            </a:r>
            <a:endParaRPr lang="de-DE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36819" y="1215898"/>
            <a:ext cx="15536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IKT und Inklusion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3389079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IKT und Inklusion (5) 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188616"/>
            <a:ext cx="6508377" cy="3937547"/>
          </a:xfrm>
        </p:spPr>
        <p:txBody>
          <a:bodyPr>
            <a:noAutofit/>
          </a:bodyPr>
          <a:lstStyle/>
          <a:p>
            <a:pPr marL="0" indent="0" algn="just">
              <a:buFont typeface="Wingdings" charset="0"/>
              <a:buNone/>
            </a:pP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Wichtig: Der Bezugspunkt muss die Gesellschaft sein. Stichwort </a:t>
            </a:r>
            <a:r>
              <a:rPr lang="de-DE" sz="1900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Zielgruppenmaximierung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(AG-BIKT 2016, S. 12): Es unterstützt möglichst viele </a:t>
            </a:r>
            <a:r>
              <a:rPr lang="de-DE" sz="19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M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enschen!</a:t>
            </a:r>
          </a:p>
          <a:p>
            <a:pPr marL="0" indent="0" algn="just">
              <a:buFont typeface="Wingdings" charset="0"/>
              <a:buNone/>
            </a:pP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Barrieren werden durch die Gesellschaft erzeugt. Und Barrieren betreffen die Gesellschaft als Ganzes:</a:t>
            </a:r>
          </a:p>
          <a:p>
            <a:pPr marL="0" indent="0" algn="just">
              <a:buFont typeface="Wingdings" charset="0"/>
              <a:buNone/>
            </a:pP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„Die Umsetzung barrierefreier IKT-Lösungen steht ... nicht nur im Einklang mit der von Österreich ratifizierten ‚UN-Konvention über die Rechte von Menschen mit Behinderungen‘ ... </a:t>
            </a:r>
            <a:r>
              <a:rPr lang="de-DE" sz="19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s</a:t>
            </a:r>
            <a:r>
              <a:rPr lang="de-DE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ondern verbessert die Zugänglichkeit zu Informationen und Services für die Gesellschaft als Ganzes.“ (AG-BIKT 2016, S. 7)</a:t>
            </a:r>
          </a:p>
          <a:p>
            <a:pPr marL="0" indent="0" algn="just">
              <a:buFont typeface="Wingdings" charset="0"/>
              <a:buNone/>
            </a:pPr>
            <a:endParaRPr lang="de-DE" sz="1900" dirty="0" smtClean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36819" y="1215898"/>
            <a:ext cx="15536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IKT und Inklusion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3767494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756558"/>
            <a:ext cx="6508377" cy="932189"/>
          </a:xfrm>
        </p:spPr>
        <p:txBody>
          <a:bodyPr/>
          <a:lstStyle/>
          <a:p>
            <a:r>
              <a:rPr lang="de-DE" b="1" dirty="0" smtClean="0">
                <a:solidFill>
                  <a:srgbClr val="000000"/>
                </a:solidFill>
              </a:rPr>
              <a:t>Aufbau meines Referats</a:t>
            </a:r>
            <a:endParaRPr lang="de-DE" b="1" dirty="0">
              <a:solidFill>
                <a:srgbClr val="0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209800"/>
            <a:ext cx="6508377" cy="4234457"/>
          </a:xfrm>
        </p:spPr>
        <p:txBody>
          <a:bodyPr>
            <a:normAutofit/>
          </a:bodyPr>
          <a:lstStyle/>
          <a:p>
            <a:pPr algn="just"/>
            <a:r>
              <a:rPr lang="de-DE" sz="1700" dirty="0" smtClean="0">
                <a:solidFill>
                  <a:schemeClr val="tx1"/>
                </a:solidFill>
              </a:rPr>
              <a:t>Was bedeutet IKT? Was sind barrierefreie IKT?</a:t>
            </a:r>
          </a:p>
          <a:p>
            <a:pPr algn="just"/>
            <a:r>
              <a:rPr lang="de-DE" sz="1700" dirty="0" smtClean="0">
                <a:solidFill>
                  <a:schemeClr val="tx1"/>
                </a:solidFill>
              </a:rPr>
              <a:t>Was ist die UN-BRK?</a:t>
            </a:r>
          </a:p>
          <a:p>
            <a:pPr algn="just"/>
            <a:r>
              <a:rPr lang="de-DE" sz="1700" dirty="0" smtClean="0">
                <a:solidFill>
                  <a:schemeClr val="tx1"/>
                </a:solidFill>
              </a:rPr>
              <a:t>Was steht in der UN-BRK?</a:t>
            </a:r>
          </a:p>
          <a:p>
            <a:pPr algn="just"/>
            <a:r>
              <a:rPr lang="de-DE" sz="1700" dirty="0" smtClean="0">
                <a:solidFill>
                  <a:schemeClr val="tx1"/>
                </a:solidFill>
              </a:rPr>
              <a:t>Was ist Inklusion?</a:t>
            </a:r>
          </a:p>
          <a:p>
            <a:pPr algn="just"/>
            <a:r>
              <a:rPr lang="de-DE" sz="1700" dirty="0">
                <a:solidFill>
                  <a:schemeClr val="tx1"/>
                </a:solidFill>
              </a:rPr>
              <a:t>Für wen ist Inklusion gut und wichtig</a:t>
            </a:r>
            <a:r>
              <a:rPr lang="de-DE" sz="1700" dirty="0" smtClean="0">
                <a:solidFill>
                  <a:schemeClr val="tx1"/>
                </a:solidFill>
              </a:rPr>
              <a:t>?</a:t>
            </a:r>
          </a:p>
          <a:p>
            <a:pPr algn="just"/>
            <a:r>
              <a:rPr lang="de-DE" sz="1700" dirty="0" smtClean="0">
                <a:solidFill>
                  <a:schemeClr val="tx1"/>
                </a:solidFill>
              </a:rPr>
              <a:t>Wie hängt Inklusion mit IKT zusammen?</a:t>
            </a:r>
          </a:p>
          <a:p>
            <a:pPr algn="just"/>
            <a:r>
              <a:rPr lang="de-DE" sz="1700" dirty="0" smtClean="0">
                <a:solidFill>
                  <a:schemeClr val="tx1"/>
                </a:solidFill>
              </a:rPr>
              <a:t>Wie wird die UN-BRK in Österreich umgesetzt? Was </a:t>
            </a:r>
            <a:r>
              <a:rPr lang="de-DE" sz="1700" dirty="0">
                <a:solidFill>
                  <a:schemeClr val="tx1"/>
                </a:solidFill>
              </a:rPr>
              <a:t>wird also in Österreich gemacht? </a:t>
            </a:r>
            <a:endParaRPr lang="de-DE" sz="1700" dirty="0" smtClean="0">
              <a:solidFill>
                <a:schemeClr val="tx1"/>
              </a:solidFill>
            </a:endParaRPr>
          </a:p>
          <a:p>
            <a:pPr algn="just"/>
            <a:r>
              <a:rPr lang="de-DE" sz="1700" dirty="0" smtClean="0">
                <a:solidFill>
                  <a:schemeClr val="tx1"/>
                </a:solidFill>
              </a:rPr>
              <a:t>Was müssen wir im IKT-Bereich noch ändern?</a:t>
            </a:r>
            <a:endParaRPr lang="de-DE" sz="1700" dirty="0">
              <a:solidFill>
                <a:schemeClr val="tx1"/>
              </a:solidFill>
            </a:endParaRPr>
          </a:p>
          <a:p>
            <a:pPr algn="just"/>
            <a:endParaRPr lang="de-DE" dirty="0">
              <a:solidFill>
                <a:srgbClr val="000000"/>
              </a:solidFill>
            </a:endParaRPr>
          </a:p>
          <a:p>
            <a:pPr algn="just"/>
            <a:endParaRPr lang="de-DE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de-DE" dirty="0" smtClean="0">
              <a:solidFill>
                <a:srgbClr val="FF0000"/>
              </a:solidFill>
            </a:endParaRPr>
          </a:p>
          <a:p>
            <a:pPr algn="just"/>
            <a:endParaRPr lang="de-DE" dirty="0" smtClean="0">
              <a:solidFill>
                <a:schemeClr val="tx1"/>
              </a:solidFill>
            </a:endParaRPr>
          </a:p>
          <a:p>
            <a:pPr algn="just"/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965577" y="891658"/>
            <a:ext cx="26547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   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7553005" y="1432057"/>
            <a:ext cx="1280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Aufbau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827068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0768" y="914400"/>
            <a:ext cx="6850399" cy="1143000"/>
          </a:xfrm>
        </p:spPr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Was macht die Europäische Union (EU) und Österreich? (1)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350735"/>
            <a:ext cx="6508377" cy="41070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dirty="0" smtClean="0"/>
              <a:t>Schon seit dem Jahr 1999 wird das Thema barrierefreier IKT auf EU-Ebene besprochen: </a:t>
            </a:r>
            <a:r>
              <a:rPr lang="de-DE" b="1" dirty="0" err="1" smtClean="0"/>
              <a:t>eEurope</a:t>
            </a:r>
            <a:r>
              <a:rPr lang="de-DE" b="1" dirty="0" smtClean="0"/>
              <a:t> 2002</a:t>
            </a:r>
            <a:r>
              <a:rPr lang="de-DE" dirty="0" smtClean="0"/>
              <a:t>: Alle Menschen sollen Zugang zu neuen Medien haben. </a:t>
            </a:r>
          </a:p>
          <a:p>
            <a:pPr marL="0" indent="0" algn="just">
              <a:buNone/>
            </a:pPr>
            <a:r>
              <a:rPr lang="de-DE" dirty="0" smtClean="0"/>
              <a:t>In Österreich gab es dann die so genannte </a:t>
            </a:r>
            <a:r>
              <a:rPr lang="de-DE" b="1" dirty="0" smtClean="0"/>
              <a:t>IKT-Strategie 2002-2005</a:t>
            </a:r>
            <a:r>
              <a:rPr lang="de-DE" dirty="0" smtClean="0"/>
              <a:t>. </a:t>
            </a:r>
          </a:p>
          <a:p>
            <a:pPr marL="0" indent="0" algn="just">
              <a:buNone/>
            </a:pPr>
            <a:r>
              <a:rPr lang="de-DE" dirty="0" smtClean="0"/>
              <a:t>Ziel: </a:t>
            </a:r>
            <a:r>
              <a:rPr lang="de-DE" dirty="0"/>
              <a:t>B</a:t>
            </a:r>
            <a:r>
              <a:rPr lang="de-DE" dirty="0" smtClean="0"/>
              <a:t>arrierefreie Informationsangebote </a:t>
            </a:r>
          </a:p>
          <a:p>
            <a:pPr marL="0" indent="0" algn="just">
              <a:buNone/>
            </a:pPr>
            <a:r>
              <a:rPr lang="de-DE" dirty="0" smtClean="0"/>
              <a:t>Das wurde dann 2004 im so genannten </a:t>
            </a:r>
            <a:r>
              <a:rPr lang="de-DE" b="1" dirty="0" smtClean="0"/>
              <a:t>E-</a:t>
            </a:r>
            <a:r>
              <a:rPr lang="de-DE" b="1" dirty="0" err="1" smtClean="0"/>
              <a:t>Government</a:t>
            </a:r>
            <a:r>
              <a:rPr lang="de-DE" b="1" dirty="0" smtClean="0"/>
              <a:t>-Gesetz </a:t>
            </a:r>
            <a:r>
              <a:rPr lang="de-DE" dirty="0" smtClean="0"/>
              <a:t>festgeschrieben </a:t>
            </a:r>
            <a:r>
              <a:rPr lang="mr-IN" dirty="0" smtClean="0"/>
              <a:t>–</a:t>
            </a:r>
            <a:r>
              <a:rPr lang="de-DE" dirty="0" smtClean="0"/>
              <a:t> dort steht das im § 1 (3) (vgl. AG-BIKT 2016, S. 17; ANED 2013, S. 53: es fehlen dort aber konkrete Anforderungen)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EU und Ö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1877620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0768" y="914400"/>
            <a:ext cx="6850399" cy="1143000"/>
          </a:xfrm>
        </p:spPr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Was macht die Europäische Union (EU) und Österreich? (2)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553385"/>
            <a:ext cx="6508377" cy="390438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de-DE" sz="19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de-DE" sz="1900" dirty="0" smtClean="0">
                <a:solidFill>
                  <a:srgbClr val="000000"/>
                </a:solidFill>
              </a:rPr>
              <a:t>Der so genannte </a:t>
            </a:r>
            <a:r>
              <a:rPr lang="de-DE" sz="1900" b="1" dirty="0" smtClean="0">
                <a:solidFill>
                  <a:srgbClr val="000000"/>
                </a:solidFill>
              </a:rPr>
              <a:t>E</a:t>
            </a:r>
            <a:r>
              <a:rPr lang="de-DE" sz="1900" b="1" dirty="0">
                <a:solidFill>
                  <a:srgbClr val="000000"/>
                </a:solidFill>
              </a:rPr>
              <a:t>-</a:t>
            </a:r>
            <a:r>
              <a:rPr lang="de-DE" sz="1900" b="1" dirty="0" err="1">
                <a:solidFill>
                  <a:srgbClr val="000000"/>
                </a:solidFill>
              </a:rPr>
              <a:t>Government</a:t>
            </a:r>
            <a:r>
              <a:rPr lang="de-DE" sz="1900" b="1" dirty="0">
                <a:solidFill>
                  <a:srgbClr val="000000"/>
                </a:solidFill>
              </a:rPr>
              <a:t>-Aktionsplan 2016-</a:t>
            </a:r>
            <a:r>
              <a:rPr lang="de-DE" sz="1900" b="1" dirty="0" smtClean="0">
                <a:solidFill>
                  <a:srgbClr val="000000"/>
                </a:solidFill>
              </a:rPr>
              <a:t>2020 </a:t>
            </a:r>
            <a:r>
              <a:rPr lang="de-DE" sz="1900" dirty="0" smtClean="0">
                <a:solidFill>
                  <a:srgbClr val="000000"/>
                </a:solidFill>
              </a:rPr>
              <a:t>ist auch für Österreich wichtig. Dieser Aktionsplan sagt, was gemacht werden muss, damit der öffentliche Bereich durch die neuen Technologien gut verändert wird (</a:t>
            </a:r>
            <a:r>
              <a:rPr lang="de-DE" sz="1900" dirty="0">
                <a:solidFill>
                  <a:srgbClr val="000000"/>
                </a:solidFill>
              </a:rPr>
              <a:t>vgl. AG-BIKT 2016, S. 17</a:t>
            </a:r>
            <a:r>
              <a:rPr lang="de-DE" sz="1900" dirty="0" smtClean="0">
                <a:solidFill>
                  <a:srgbClr val="000000"/>
                </a:solidFill>
              </a:rPr>
              <a:t>)</a:t>
            </a:r>
            <a:endParaRPr lang="de-DE" sz="19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de-DE" sz="1900" dirty="0" smtClean="0">
                <a:solidFill>
                  <a:srgbClr val="000000"/>
                </a:solidFill>
              </a:rPr>
              <a:t>In Österreich gibt es dazu das </a:t>
            </a:r>
            <a:r>
              <a:rPr lang="de-DE" sz="1900" b="1" dirty="0" smtClean="0">
                <a:solidFill>
                  <a:srgbClr val="000000"/>
                </a:solidFill>
              </a:rPr>
              <a:t>E-</a:t>
            </a:r>
            <a:r>
              <a:rPr lang="de-DE" sz="1900" b="1" dirty="0" err="1" smtClean="0">
                <a:solidFill>
                  <a:srgbClr val="000000"/>
                </a:solidFill>
              </a:rPr>
              <a:t>Government</a:t>
            </a:r>
            <a:r>
              <a:rPr lang="de-DE" sz="1900" b="1" dirty="0" smtClean="0">
                <a:solidFill>
                  <a:srgbClr val="000000"/>
                </a:solidFill>
              </a:rPr>
              <a:t> ABC</a:t>
            </a:r>
            <a:r>
              <a:rPr lang="de-DE" sz="1900" dirty="0" smtClean="0">
                <a:solidFill>
                  <a:srgbClr val="000000"/>
                </a:solidFill>
              </a:rPr>
              <a:t>: Dadurch soll die öffentliche Verwaltung besser werden</a:t>
            </a:r>
            <a:r>
              <a:rPr lang="de-DE" sz="1900" dirty="0">
                <a:solidFill>
                  <a:srgbClr val="000000"/>
                </a:solidFill>
              </a:rPr>
              <a:t> </a:t>
            </a:r>
            <a:r>
              <a:rPr lang="de-DE" sz="1900" dirty="0" smtClean="0">
                <a:solidFill>
                  <a:srgbClr val="000000"/>
                </a:solidFill>
              </a:rPr>
              <a:t>(vgl. Bundesministerium für Digitalisierung und Wirtschaftsstandort o.J.)</a:t>
            </a:r>
            <a:endParaRPr lang="de-DE" sz="1900" dirty="0">
              <a:solidFill>
                <a:srgbClr val="0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EU und Ö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1029956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0768" y="914400"/>
            <a:ext cx="6850399" cy="1143000"/>
          </a:xfrm>
        </p:spPr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Was macht die Europäische Union (EU) und Österreich? (3)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350735"/>
            <a:ext cx="6508377" cy="41070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1900" dirty="0" smtClean="0"/>
              <a:t>Seit 2008 müssen die so genannten </a:t>
            </a:r>
            <a:r>
              <a:rPr lang="de-DE" sz="1900" b="1" dirty="0" smtClean="0"/>
              <a:t>WAI-Leitlinien </a:t>
            </a:r>
            <a:r>
              <a:rPr lang="de-DE" sz="1900" dirty="0" smtClean="0"/>
              <a:t>eingehalten werden.</a:t>
            </a:r>
            <a:endParaRPr lang="de-DE" sz="1900" dirty="0"/>
          </a:p>
          <a:p>
            <a:pPr marL="0" indent="0" algn="just">
              <a:buNone/>
            </a:pPr>
            <a:r>
              <a:rPr lang="de-DE" sz="1900" dirty="0" smtClean="0"/>
              <a:t>WAI heißt: Web </a:t>
            </a:r>
            <a:r>
              <a:rPr lang="de-DE" sz="1900" dirty="0" err="1" smtClean="0"/>
              <a:t>Accessibility</a:t>
            </a:r>
            <a:r>
              <a:rPr lang="de-DE" sz="1900" dirty="0" smtClean="0"/>
              <a:t> Initiative</a:t>
            </a:r>
          </a:p>
          <a:p>
            <a:pPr marL="0" indent="0" algn="just">
              <a:buNone/>
            </a:pPr>
            <a:r>
              <a:rPr lang="de-DE" sz="1900" dirty="0" smtClean="0"/>
              <a:t>Es geht also um die Zugänglichkeit des Internets. </a:t>
            </a:r>
          </a:p>
          <a:p>
            <a:pPr marL="0" indent="0" algn="just">
              <a:buNone/>
            </a:pPr>
            <a:r>
              <a:rPr lang="de-DE" sz="1900" dirty="0" smtClean="0"/>
              <a:t>Es geht dabei um umfassende Barrierefreiheit (also: alle möglichen Barrieren müssen verschwinden). </a:t>
            </a:r>
          </a:p>
          <a:p>
            <a:pPr marL="0" indent="0" algn="just">
              <a:buNone/>
            </a:pPr>
            <a:r>
              <a:rPr lang="de-DE" sz="1900" dirty="0" smtClean="0"/>
              <a:t>Und es bedeutet: Zugänglichkeit des Internets ist auch für Menschen ohne Behinderungen ein Vorteil. </a:t>
            </a:r>
            <a:endParaRPr lang="de-DE" sz="1900" dirty="0"/>
          </a:p>
          <a:p>
            <a:pPr marL="0" indent="0" algn="just">
              <a:buNone/>
            </a:pPr>
            <a:r>
              <a:rPr lang="de-DE" sz="1900" dirty="0" smtClean="0"/>
              <a:t>(vgl. AG-BIKT 2016, S. 17; vgl. W3C Web </a:t>
            </a:r>
            <a:r>
              <a:rPr lang="de-DE" sz="1900" dirty="0" err="1" smtClean="0"/>
              <a:t>Accessibility</a:t>
            </a:r>
            <a:r>
              <a:rPr lang="de-DE" sz="1900" dirty="0" smtClean="0"/>
              <a:t> Initiative 2018)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EU und Ö 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3371769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7489" y="914400"/>
            <a:ext cx="6593678" cy="1143000"/>
          </a:xfrm>
        </p:spPr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Seit 2016 gilt die Web-</a:t>
            </a:r>
            <a:r>
              <a:rPr lang="de-DE" b="1" dirty="0" err="1" smtClean="0">
                <a:solidFill>
                  <a:schemeClr val="tx1"/>
                </a:solidFill>
              </a:rPr>
              <a:t>Accessibility</a:t>
            </a:r>
            <a:r>
              <a:rPr lang="de-DE" b="1" dirty="0">
                <a:solidFill>
                  <a:schemeClr val="tx1"/>
                </a:solidFill>
              </a:rPr>
              <a:t>-</a:t>
            </a:r>
            <a:r>
              <a:rPr lang="de-DE" b="1" dirty="0" smtClean="0">
                <a:solidFill>
                  <a:schemeClr val="tx1"/>
                </a:solidFill>
              </a:rPr>
              <a:t>Richtlinie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350735"/>
            <a:ext cx="6508377" cy="41070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1900" dirty="0" smtClean="0"/>
              <a:t>Diese Richtlinie der Europäischen Union heißt: </a:t>
            </a:r>
          </a:p>
          <a:p>
            <a:pPr marL="0" indent="0" algn="just">
              <a:buNone/>
            </a:pPr>
            <a:r>
              <a:rPr lang="de-DE" sz="1900" dirty="0" smtClean="0"/>
              <a:t>Richtlinie (EU) 2016/2102 über den barrierefreien Zugang zu den Websites und mobilen Anwendungen öffentlicher Stellen</a:t>
            </a:r>
          </a:p>
          <a:p>
            <a:pPr marL="0" indent="0" algn="just">
              <a:buNone/>
            </a:pPr>
            <a:r>
              <a:rPr lang="de-DE" sz="1900" dirty="0" smtClean="0"/>
              <a:t>Auch in dieser Richtlinie geht es um die Erhaltung und Verbesserung der Wirtschaft innerhalb der Europäischen Union. </a:t>
            </a:r>
          </a:p>
          <a:p>
            <a:pPr marL="0" indent="0" algn="just">
              <a:buNone/>
            </a:pPr>
            <a:r>
              <a:rPr lang="de-DE" sz="1900" dirty="0" smtClean="0"/>
              <a:t>Es geht um das bessere Wahrnehmen, Bedienen und Gestalten des Internets. Dafür muss das alles barrierefrei gestaltet sein. </a:t>
            </a:r>
            <a:endParaRPr lang="de-DE" sz="1900" dirty="0"/>
          </a:p>
          <a:p>
            <a:pPr marL="0" indent="0" algn="just">
              <a:buNone/>
            </a:pPr>
            <a:r>
              <a:rPr lang="de-DE" sz="1900" dirty="0" smtClean="0"/>
              <a:t>(vgl. AG-BIKT 2016, S. 18)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Richtlinie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880664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0768" y="914400"/>
            <a:ext cx="6850399" cy="1143000"/>
          </a:xfrm>
        </p:spPr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Was macht die Europäische Union (EU) und Österreich? (4)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229146"/>
            <a:ext cx="6508377" cy="422862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1800" dirty="0" smtClean="0">
                <a:solidFill>
                  <a:schemeClr val="tx1"/>
                </a:solidFill>
              </a:rPr>
              <a:t>Es gibt die so genannte </a:t>
            </a:r>
            <a:r>
              <a:rPr lang="de-DE" sz="1800" b="1" dirty="0" smtClean="0">
                <a:solidFill>
                  <a:schemeClr val="tx1"/>
                </a:solidFill>
              </a:rPr>
              <a:t>Digitale Agenda für Europa</a:t>
            </a:r>
            <a:r>
              <a:rPr lang="de-DE" sz="18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de-DE" sz="1800" dirty="0" smtClean="0">
                <a:solidFill>
                  <a:schemeClr val="tx1"/>
                </a:solidFill>
              </a:rPr>
              <a:t>Ziel: Es soll der Wirtschaft und der Gesellschaft gut gehen (‚Förderung eines nachhaltigen wirtschaftlichen und sozialen Nutzens‘)</a:t>
            </a:r>
          </a:p>
          <a:p>
            <a:pPr marL="0" indent="0" algn="just">
              <a:buNone/>
            </a:pPr>
            <a:r>
              <a:rPr lang="de-DE" sz="1800" dirty="0" smtClean="0">
                <a:solidFill>
                  <a:schemeClr val="tx1"/>
                </a:solidFill>
              </a:rPr>
              <a:t>Die Digitale Agenda ist sehr umfangreich und besteht aus 100 Maßnahmen. </a:t>
            </a:r>
          </a:p>
          <a:p>
            <a:pPr marL="0" indent="0" algn="just">
              <a:buNone/>
            </a:pPr>
            <a:r>
              <a:rPr lang="de-DE" sz="1800" dirty="0" smtClean="0">
                <a:solidFill>
                  <a:schemeClr val="tx1"/>
                </a:solidFill>
              </a:rPr>
              <a:t>Es geht also um mehr Informationszugang für mehr </a:t>
            </a:r>
            <a:r>
              <a:rPr lang="de-DE" sz="1800" dirty="0">
                <a:solidFill>
                  <a:schemeClr val="tx1"/>
                </a:solidFill>
              </a:rPr>
              <a:t>M</a:t>
            </a:r>
            <a:r>
              <a:rPr lang="de-DE" sz="1800" dirty="0" smtClean="0">
                <a:solidFill>
                  <a:schemeClr val="tx1"/>
                </a:solidFill>
              </a:rPr>
              <a:t>enschen. Das hilft den Menschen. Und das wiederum hilft der Wirtschaft. </a:t>
            </a:r>
            <a:r>
              <a:rPr lang="de-DE" sz="1800" b="1" dirty="0" smtClean="0">
                <a:solidFill>
                  <a:schemeClr val="tx1"/>
                </a:solidFill>
              </a:rPr>
              <a:t>Barrierefreiheit ist also ein Wirtschaftsfaktor</a:t>
            </a:r>
            <a:r>
              <a:rPr lang="de-DE" sz="1800" dirty="0" smtClean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de-DE" sz="1800" dirty="0" smtClean="0">
                <a:solidFill>
                  <a:schemeClr val="tx1"/>
                </a:solidFill>
              </a:rPr>
              <a:t>(vgl. AG-BIKT 2016, S. 17; Bundesministerium </a:t>
            </a:r>
            <a:r>
              <a:rPr lang="de-DE" sz="1800" dirty="0">
                <a:solidFill>
                  <a:schemeClr val="tx1"/>
                </a:solidFill>
              </a:rPr>
              <a:t>für Digitalisierung und Wirtschaftsstandort o.J.</a:t>
            </a:r>
            <a:r>
              <a:rPr lang="de-DE" sz="18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EU und Ö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109540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0768" y="914400"/>
            <a:ext cx="6850399" cy="1143000"/>
          </a:xfrm>
        </p:spPr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Was macht die Europäische Union (EU) und Österreich? (5)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229146"/>
            <a:ext cx="6508377" cy="422862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Wichtig ist der so genannte </a:t>
            </a:r>
            <a:r>
              <a:rPr lang="de-DE" b="1" dirty="0" smtClean="0">
                <a:solidFill>
                  <a:schemeClr val="tx1"/>
                </a:solidFill>
              </a:rPr>
              <a:t>European </a:t>
            </a:r>
            <a:r>
              <a:rPr lang="de-DE" b="1" dirty="0" err="1" smtClean="0">
                <a:solidFill>
                  <a:schemeClr val="tx1"/>
                </a:solidFill>
              </a:rPr>
              <a:t>Accessibility</a:t>
            </a:r>
            <a:r>
              <a:rPr lang="de-DE" b="1" dirty="0" smtClean="0">
                <a:solidFill>
                  <a:schemeClr val="tx1"/>
                </a:solidFill>
              </a:rPr>
              <a:t> </a:t>
            </a:r>
            <a:r>
              <a:rPr lang="de-DE" b="1" dirty="0" err="1" smtClean="0">
                <a:solidFill>
                  <a:schemeClr val="tx1"/>
                </a:solidFill>
              </a:rPr>
              <a:t>Act</a:t>
            </a:r>
            <a:r>
              <a:rPr lang="de-DE" dirty="0">
                <a:solidFill>
                  <a:schemeClr val="tx1"/>
                </a:solidFill>
              </a:rPr>
              <a:t>.</a:t>
            </a:r>
            <a:r>
              <a:rPr lang="de-DE" dirty="0" smtClean="0">
                <a:solidFill>
                  <a:schemeClr val="tx1"/>
                </a:solidFill>
              </a:rPr>
              <a:t> Das ist so eine Art europäisches Barrierefreiheits-Gesetz.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In diesem Gesetz geht es um barrierefreie Produkte und Dienstleistungen. Das bedeutet: Es geht ganz stark auch um IKT. Denn viele Produkte und auch Dienstleistungen werden zum Beispiel über das Internet angeboten. 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Über dieses </a:t>
            </a:r>
            <a:r>
              <a:rPr lang="de-DE" dirty="0">
                <a:solidFill>
                  <a:schemeClr val="tx1"/>
                </a:solidFill>
              </a:rPr>
              <a:t>G</a:t>
            </a:r>
            <a:r>
              <a:rPr lang="de-DE" dirty="0" smtClean="0">
                <a:solidFill>
                  <a:schemeClr val="tx1"/>
                </a:solidFill>
              </a:rPr>
              <a:t>esetz wird jetzt schon seit dem Jahr 2015 gesprochen. </a:t>
            </a:r>
            <a:endParaRPr lang="de-DE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(vgl. BIZEPS 2017; European </a:t>
            </a:r>
            <a:r>
              <a:rPr lang="de-DE" dirty="0" err="1" smtClean="0">
                <a:solidFill>
                  <a:schemeClr val="tx1"/>
                </a:solidFill>
              </a:rPr>
              <a:t>Commission</a:t>
            </a:r>
            <a:r>
              <a:rPr lang="de-DE" dirty="0" smtClean="0">
                <a:solidFill>
                  <a:schemeClr val="tx1"/>
                </a:solidFill>
              </a:rPr>
              <a:t> o.J.)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EU und Ö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2169207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1000" y="914400"/>
            <a:ext cx="6580167" cy="1143000"/>
          </a:xfrm>
        </p:spPr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Die Begründungen haben sich geändert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350735"/>
            <a:ext cx="6508377" cy="41070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1900" dirty="0" smtClean="0"/>
              <a:t>Wichtig dabei ist auch im Zusammenhang mit der UN-BRK: Die Begründungen für Barrierefreiheit von IKT haben sich im Laufe der Jahre geändert.</a:t>
            </a:r>
          </a:p>
          <a:p>
            <a:pPr marL="0" indent="0" algn="just">
              <a:buNone/>
            </a:pPr>
            <a:r>
              <a:rPr lang="de-DE" sz="1900" dirty="0" smtClean="0"/>
              <a:t>UN-BRK: Da geht es stark um die Würde des Menschen (ethischer Standpunkt)</a:t>
            </a:r>
          </a:p>
          <a:p>
            <a:pPr marL="0" indent="0" algn="just">
              <a:buNone/>
            </a:pPr>
            <a:r>
              <a:rPr lang="de-DE" sz="1900" dirty="0" smtClean="0"/>
              <a:t>Digitale Agenda: Da geht es stark um die Wirtschaft (ökonomischer Standpunkt)</a:t>
            </a:r>
          </a:p>
          <a:p>
            <a:pPr marL="0" indent="0" algn="just">
              <a:buNone/>
            </a:pPr>
            <a:r>
              <a:rPr lang="de-DE" sz="1900" dirty="0" smtClean="0"/>
              <a:t>Das kann Vorteile, aber auch Nachteile für die Barrierefreiheit von IKT haben.</a:t>
            </a:r>
            <a:endParaRPr lang="de-DE" sz="1900" dirty="0"/>
          </a:p>
          <a:p>
            <a:pPr marL="0" indent="0" algn="just">
              <a:buNone/>
            </a:pPr>
            <a:r>
              <a:rPr lang="de-DE" sz="1900" dirty="0" smtClean="0"/>
              <a:t>(vgl. </a:t>
            </a:r>
            <a:r>
              <a:rPr lang="de-DE" sz="1900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European </a:t>
            </a:r>
            <a:r>
              <a:rPr lang="de-DE" sz="1900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Agency </a:t>
            </a:r>
            <a:r>
              <a:rPr lang="de-DE" sz="1900" dirty="0" err="1">
                <a:solidFill>
                  <a:srgbClr val="000000"/>
                </a:solidFill>
                <a:ea typeface="ＭＳ Ｐゴシック" charset="0"/>
                <a:cs typeface="Century Gothic"/>
              </a:rPr>
              <a:t>for</a:t>
            </a:r>
            <a:r>
              <a:rPr lang="de-DE" sz="1900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 Development in Special Needs Education </a:t>
            </a:r>
            <a:r>
              <a:rPr lang="de-DE" sz="1900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2013, </a:t>
            </a:r>
            <a:r>
              <a:rPr lang="de-DE" sz="1900" dirty="0" smtClean="0"/>
              <a:t>S. 24)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Warum?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1590216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Was </a:t>
            </a:r>
            <a:r>
              <a:rPr lang="de-DE" b="1" dirty="0" smtClean="0">
                <a:solidFill>
                  <a:schemeClr val="tx1"/>
                </a:solidFill>
              </a:rPr>
              <a:t>machen wir </a:t>
            </a:r>
            <a:r>
              <a:rPr lang="de-DE" b="1" dirty="0">
                <a:solidFill>
                  <a:schemeClr val="tx1"/>
                </a:solidFill>
              </a:rPr>
              <a:t>in </a:t>
            </a:r>
            <a:r>
              <a:rPr lang="de-DE" b="1" dirty="0" smtClean="0">
                <a:solidFill>
                  <a:schemeClr val="tx1"/>
                </a:solidFill>
              </a:rPr>
              <a:t>Österreich? (1)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350735"/>
            <a:ext cx="6508377" cy="41070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1900" dirty="0" smtClean="0">
                <a:solidFill>
                  <a:srgbClr val="000000"/>
                </a:solidFill>
              </a:rPr>
              <a:t>Im Jahr 2012 hat Österreich einen Plan gemacht. Dieser Plan heißt </a:t>
            </a:r>
            <a:r>
              <a:rPr lang="de-DE" sz="1900" b="1" dirty="0" smtClean="0">
                <a:solidFill>
                  <a:srgbClr val="000000"/>
                </a:solidFill>
              </a:rPr>
              <a:t>Nationaler Aktionsplan Behinderung 2012-2020 (NAP Behinderung)</a:t>
            </a:r>
            <a:r>
              <a:rPr lang="de-DE" sz="1900" dirty="0" smtClean="0">
                <a:solidFill>
                  <a:srgbClr val="000000"/>
                </a:solidFill>
              </a:rPr>
              <a:t>. Mit diesem Plan soll die UN-BRK in Österreich umgesetzt werden. </a:t>
            </a:r>
          </a:p>
          <a:p>
            <a:pPr marL="0" indent="0" algn="just">
              <a:buNone/>
            </a:pPr>
            <a:r>
              <a:rPr lang="de-DE" sz="1900" dirty="0" smtClean="0">
                <a:solidFill>
                  <a:srgbClr val="000000"/>
                </a:solidFill>
              </a:rPr>
              <a:t>Im Nationalen Aktionsplan stehen viele wichtige Dinge zu Barrieren </a:t>
            </a:r>
            <a:r>
              <a:rPr lang="mr-IN" sz="1900" dirty="0" smtClean="0">
                <a:solidFill>
                  <a:srgbClr val="000000"/>
                </a:solidFill>
              </a:rPr>
              <a:t>–</a:t>
            </a:r>
            <a:r>
              <a:rPr lang="de-DE" sz="1900" dirty="0">
                <a:solidFill>
                  <a:srgbClr val="000000"/>
                </a:solidFill>
              </a:rPr>
              <a:t> </a:t>
            </a:r>
            <a:r>
              <a:rPr lang="de-DE" sz="1900" dirty="0" smtClean="0">
                <a:solidFill>
                  <a:srgbClr val="000000"/>
                </a:solidFill>
              </a:rPr>
              <a:t>auch im IKT-Bereich</a:t>
            </a:r>
            <a:r>
              <a:rPr lang="de-DE" sz="1900" dirty="0">
                <a:solidFill>
                  <a:srgbClr val="000000"/>
                </a:solidFill>
              </a:rPr>
              <a:t> </a:t>
            </a:r>
            <a:r>
              <a:rPr lang="de-DE" sz="1900" dirty="0" smtClean="0">
                <a:solidFill>
                  <a:srgbClr val="000000"/>
                </a:solidFill>
              </a:rPr>
              <a:t>(NAP Behinderung S. 46-47):</a:t>
            </a:r>
          </a:p>
          <a:p>
            <a:pPr marL="0" indent="0" algn="just">
              <a:buNone/>
            </a:pPr>
            <a:r>
              <a:rPr lang="de-DE" sz="1900" dirty="0" smtClean="0">
                <a:solidFill>
                  <a:srgbClr val="000000"/>
                </a:solidFill>
              </a:rPr>
              <a:t>In Punkt 3.7 des NAP Behinderung geht es um die Informationsgesellschaft. </a:t>
            </a:r>
          </a:p>
          <a:p>
            <a:pPr marL="0" indent="0" algn="just">
              <a:buNone/>
            </a:pPr>
            <a:r>
              <a:rPr lang="de-DE" sz="1900" dirty="0" smtClean="0">
                <a:solidFill>
                  <a:srgbClr val="000000"/>
                </a:solidFill>
              </a:rPr>
              <a:t>Maßnahme 105-109 sollen helfen, Barrierefreiheit bei IKT umzusetzen. </a:t>
            </a:r>
          </a:p>
          <a:p>
            <a:pPr marL="0" indent="0" algn="just">
              <a:buNone/>
            </a:pPr>
            <a:endParaRPr lang="de-DE" sz="1800" dirty="0"/>
          </a:p>
          <a:p>
            <a:pPr marL="0" indent="0" algn="just">
              <a:buNone/>
            </a:pPr>
            <a:endParaRPr lang="de-DE" sz="1800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Heute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4120131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Was </a:t>
            </a:r>
            <a:r>
              <a:rPr lang="de-DE" b="1" dirty="0" smtClean="0">
                <a:solidFill>
                  <a:schemeClr val="tx1"/>
                </a:solidFill>
              </a:rPr>
              <a:t>machen wir </a:t>
            </a:r>
            <a:r>
              <a:rPr lang="de-DE" b="1" dirty="0">
                <a:solidFill>
                  <a:schemeClr val="tx1"/>
                </a:solidFill>
              </a:rPr>
              <a:t>in </a:t>
            </a:r>
            <a:r>
              <a:rPr lang="de-DE" b="1" dirty="0" smtClean="0">
                <a:solidFill>
                  <a:schemeClr val="tx1"/>
                </a:solidFill>
              </a:rPr>
              <a:t>Österreich? (2)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350735"/>
            <a:ext cx="6508377" cy="41070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AT" sz="1900" dirty="0" smtClean="0">
                <a:solidFill>
                  <a:srgbClr val="000000"/>
                </a:solidFill>
              </a:rPr>
              <a:t>Im Jahr 2015 wurde der NAP Behinderung evaluiert. Das bedeutet: Man hat geschaut, was davon bereits umgesetzt wurde</a:t>
            </a:r>
            <a:r>
              <a:rPr lang="de-AT" sz="1900" dirty="0">
                <a:solidFill>
                  <a:srgbClr val="000000"/>
                </a:solidFill>
              </a:rPr>
              <a:t>.</a:t>
            </a:r>
            <a:endParaRPr lang="de-AT" sz="19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de-DE" sz="1900" dirty="0" smtClean="0">
                <a:solidFill>
                  <a:srgbClr val="000000"/>
                </a:solidFill>
              </a:rPr>
              <a:t>Maßnahme 105: Teilweise umgesetzt</a:t>
            </a:r>
          </a:p>
          <a:p>
            <a:pPr marL="0" indent="0" algn="just">
              <a:buNone/>
            </a:pPr>
            <a:r>
              <a:rPr lang="de-DE" sz="1900" dirty="0" smtClean="0">
                <a:solidFill>
                  <a:srgbClr val="000000"/>
                </a:solidFill>
              </a:rPr>
              <a:t>Maßnahmen 106-109: Umgesetzt</a:t>
            </a:r>
          </a:p>
          <a:p>
            <a:pPr marL="0" indent="0" algn="just">
              <a:buNone/>
            </a:pPr>
            <a:r>
              <a:rPr lang="de-DE" sz="1800" dirty="0" smtClean="0"/>
              <a:t>(NAP Zwischenbilanz 2015, S. 117-118)</a:t>
            </a:r>
          </a:p>
          <a:p>
            <a:pPr marL="0" indent="0" algn="just">
              <a:buNone/>
            </a:pPr>
            <a:r>
              <a:rPr lang="de-DE" sz="1800" dirty="0" smtClean="0"/>
              <a:t>Das klingt sehr gut, ist es aber nicht ganz. Warum?</a:t>
            </a:r>
          </a:p>
          <a:p>
            <a:pPr marL="0" indent="0" algn="just">
              <a:buNone/>
            </a:pPr>
            <a:r>
              <a:rPr lang="de-DE" sz="1800" dirty="0" smtClean="0"/>
              <a:t>In den Maßnahmen 105-109 geht es um </a:t>
            </a:r>
            <a:r>
              <a:rPr lang="de-DE" sz="1800" b="1" dirty="0" smtClean="0"/>
              <a:t>Voraussetzungen</a:t>
            </a:r>
            <a:r>
              <a:rPr lang="de-DE" sz="1800" dirty="0" smtClean="0"/>
              <a:t> für barrierefreie IKT. Aber nicht um die </a:t>
            </a:r>
            <a:r>
              <a:rPr lang="de-DE" sz="1800" b="1" dirty="0" smtClean="0"/>
              <a:t>Umsetzung</a:t>
            </a:r>
            <a:r>
              <a:rPr lang="de-DE" sz="1800" dirty="0" smtClean="0"/>
              <a:t> inklusiver IKT im Speziellen.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Heute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2689794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3744" y="914400"/>
            <a:ext cx="6863911" cy="1143000"/>
          </a:xfrm>
        </p:spPr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Umsetzung von Barrierefreiheit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350735"/>
            <a:ext cx="6508377" cy="41070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1900" dirty="0"/>
              <a:t>Sicherlich sind die Voraussetzungen zuerst zu schaffen (zum Beispiel, dass man überall in Österreich </a:t>
            </a:r>
            <a:r>
              <a:rPr lang="de-DE" sz="1900" dirty="0" smtClean="0"/>
              <a:t>gut das </a:t>
            </a:r>
            <a:r>
              <a:rPr lang="de-DE" sz="1900" dirty="0"/>
              <a:t>Internet nützen kann). </a:t>
            </a:r>
          </a:p>
          <a:p>
            <a:pPr marL="0" indent="0" algn="just">
              <a:buNone/>
            </a:pPr>
            <a:r>
              <a:rPr lang="de-DE" sz="1900" dirty="0" smtClean="0"/>
              <a:t>Aber:</a:t>
            </a:r>
            <a:endParaRPr lang="de-DE" sz="1900" dirty="0"/>
          </a:p>
          <a:p>
            <a:pPr marL="0" indent="0" algn="just">
              <a:buNone/>
            </a:pPr>
            <a:r>
              <a:rPr lang="de-DE" sz="1900" dirty="0" smtClean="0"/>
              <a:t>Nicht nur in Österreich gibt es verschiedene Schwierigkeiten bei der </a:t>
            </a:r>
            <a:r>
              <a:rPr lang="de-DE" sz="1900" b="1" dirty="0" smtClean="0"/>
              <a:t>Umsetzung von Barrierefreiheit</a:t>
            </a:r>
            <a:r>
              <a:rPr lang="de-DE" sz="1900" dirty="0" smtClean="0"/>
              <a:t>. </a:t>
            </a:r>
          </a:p>
          <a:p>
            <a:pPr marL="0" indent="0" algn="just">
              <a:buNone/>
            </a:pPr>
            <a:r>
              <a:rPr lang="de-DE" sz="1900" b="1" dirty="0" smtClean="0"/>
              <a:t>Umsetzung</a:t>
            </a:r>
            <a:r>
              <a:rPr lang="de-DE" sz="1900" dirty="0" smtClean="0"/>
              <a:t> bedeutet: </a:t>
            </a:r>
          </a:p>
          <a:p>
            <a:pPr marL="0" indent="0" algn="just">
              <a:buNone/>
            </a:pPr>
            <a:r>
              <a:rPr lang="de-DE" sz="1900" dirty="0" smtClean="0"/>
              <a:t>Ich rede nicht nur. Sondern ich mache etwas. Ich verändere etwas. Damit zum Beispiel ein Haus barrierefrei wird. Oder eben IKT barrierefrei werden.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0" b="1" dirty="0" smtClean="0"/>
              <a:t>Umsetzung</a:t>
            </a:r>
            <a:endParaRPr lang="de-DE" sz="2100" b="1" dirty="0"/>
          </a:p>
        </p:txBody>
      </p:sp>
    </p:spTree>
    <p:extLst>
      <p:ext uri="{BB962C8B-B14F-4D97-AF65-F5344CB8AC3E}">
        <p14:creationId xmlns:p14="http://schemas.microsoft.com/office/powerpoint/2010/main" val="774260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567420"/>
            <a:ext cx="6508377" cy="1067288"/>
          </a:xfrm>
        </p:spPr>
        <p:txBody>
          <a:bodyPr/>
          <a:lstStyle/>
          <a:p>
            <a:r>
              <a:rPr lang="de-DE" b="1" dirty="0" smtClean="0">
                <a:solidFill>
                  <a:srgbClr val="000000"/>
                </a:solidFill>
              </a:rPr>
              <a:t>Was bedeutet IKT?</a:t>
            </a:r>
            <a:endParaRPr lang="de-DE" b="1" dirty="0">
              <a:solidFill>
                <a:srgbClr val="0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958946"/>
            <a:ext cx="6622899" cy="464743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de-AT" sz="1900" dirty="0" smtClean="0">
                <a:solidFill>
                  <a:srgbClr val="000000"/>
                </a:solidFill>
                <a:latin typeface="Century Gothic"/>
                <a:cs typeface="Century Gothic"/>
              </a:rPr>
              <a:t>IKT  bedeutet Informations- und Kommunikationstechnologien.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de-AT" sz="1900" dirty="0" smtClean="0">
                <a:solidFill>
                  <a:srgbClr val="000000"/>
                </a:solidFill>
                <a:latin typeface="Century Gothic"/>
                <a:cs typeface="Century Gothic"/>
              </a:rPr>
              <a:t>Das bedeutet: Es geht um Technik, die uns hilft, mit </a:t>
            </a:r>
            <a:r>
              <a:rPr lang="de-AT" sz="1900" b="1" dirty="0" smtClean="0">
                <a:solidFill>
                  <a:srgbClr val="000000"/>
                </a:solidFill>
                <a:latin typeface="Century Gothic"/>
                <a:cs typeface="Century Gothic"/>
              </a:rPr>
              <a:t>Information</a:t>
            </a:r>
            <a:r>
              <a:rPr lang="de-AT" sz="1900" dirty="0" smtClean="0">
                <a:solidFill>
                  <a:srgbClr val="000000"/>
                </a:solidFill>
                <a:latin typeface="Century Gothic"/>
                <a:cs typeface="Century Gothic"/>
              </a:rPr>
              <a:t>en umzugehen, Informationen zu übertragen und Informationen zu speichern.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de-AT" sz="1900" dirty="0" smtClean="0">
                <a:solidFill>
                  <a:srgbClr val="000000"/>
                </a:solidFill>
                <a:latin typeface="Century Gothic"/>
                <a:cs typeface="Century Gothic"/>
              </a:rPr>
              <a:t>Es gibt viele Anwendungen dieser Technik, zum Beispiel Radio, Handy, Fernsehen. </a:t>
            </a:r>
            <a:endParaRPr lang="de-AT" sz="1900" dirty="0">
              <a:solidFill>
                <a:srgbClr val="FF0000"/>
              </a:solidFill>
              <a:latin typeface="Century Gothic"/>
              <a:cs typeface="Century Gothic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de-AT" sz="1900" b="1" dirty="0" smtClean="0">
                <a:solidFill>
                  <a:schemeClr val="tx1"/>
                </a:solidFill>
                <a:latin typeface="Century Gothic"/>
                <a:cs typeface="Century Gothic"/>
              </a:rPr>
              <a:t>Was sind nun barrierefreie IKT?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de-AT" sz="1900" dirty="0" smtClean="0">
                <a:solidFill>
                  <a:srgbClr val="000000"/>
                </a:solidFill>
                <a:latin typeface="Century Gothic"/>
                <a:cs typeface="Century Gothic"/>
              </a:rPr>
              <a:t>Barrierefreie IKT bedeutet: Die angewendete Technik beim Umgang mit Informationen ist barrierefrei. </a:t>
            </a:r>
            <a:r>
              <a:rPr lang="de-AT" sz="1900" dirty="0" smtClean="0">
                <a:solidFill>
                  <a:srgbClr val="000000"/>
                </a:solidFill>
                <a:latin typeface="Century Gothic"/>
                <a:cs typeface="Century Gothic"/>
              </a:rPr>
              <a:t>Jede</a:t>
            </a:r>
            <a:r>
              <a:rPr lang="de-AT" sz="1900" dirty="0" smtClean="0">
                <a:solidFill>
                  <a:srgbClr val="000000"/>
                </a:solidFill>
                <a:latin typeface="Century Gothic"/>
                <a:cs typeface="Century Gothic"/>
              </a:rPr>
              <a:t>/</a:t>
            </a:r>
            <a:r>
              <a:rPr lang="de-AT" sz="1900" dirty="0" err="1" smtClean="0">
                <a:solidFill>
                  <a:srgbClr val="000000"/>
                </a:solidFill>
                <a:latin typeface="Century Gothic"/>
                <a:cs typeface="Century Gothic"/>
              </a:rPr>
              <a:t>r</a:t>
            </a:r>
            <a:r>
              <a:rPr lang="de-AT" sz="1900" dirty="0" smtClean="0">
                <a:solidFill>
                  <a:srgbClr val="000000"/>
                </a:solidFill>
                <a:latin typeface="Century Gothic"/>
                <a:cs typeface="Century Gothic"/>
              </a:rPr>
              <a:t> kann sie benützen. </a:t>
            </a:r>
            <a:r>
              <a:rPr lang="de-AT" sz="1900" dirty="0" smtClean="0">
                <a:solidFill>
                  <a:srgbClr val="000000"/>
                </a:solidFill>
                <a:latin typeface="Century Gothic"/>
                <a:cs typeface="Century Gothic"/>
              </a:rPr>
              <a:t>Ohne Hindernisse.</a:t>
            </a:r>
            <a:endParaRPr lang="de-DE" sz="19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444912" y="1094308"/>
            <a:ext cx="5570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 smtClean="0"/>
              <a:t>IKT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1534633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Was müssen wir in Österreich in den nächsten Jahren machen</a:t>
            </a:r>
            <a:r>
              <a:rPr lang="de-DE" b="1" dirty="0" smtClean="0">
                <a:solidFill>
                  <a:schemeClr val="tx1"/>
                </a:solidFill>
              </a:rPr>
              <a:t>? (1)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512855"/>
            <a:ext cx="6508377" cy="39449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1900" dirty="0" smtClean="0"/>
              <a:t>Im Jahr 2013 hat das UN-Komitee in Genf (das ist der oberste </a:t>
            </a:r>
            <a:r>
              <a:rPr lang="de-DE" sz="1900" dirty="0" err="1" smtClean="0"/>
              <a:t>Monitoringausschuss</a:t>
            </a:r>
            <a:r>
              <a:rPr lang="de-DE" sz="1900" dirty="0" smtClean="0"/>
              <a:t> für die UN-BRK) gesagt: </a:t>
            </a:r>
          </a:p>
          <a:p>
            <a:pPr marL="0" indent="0" algn="just">
              <a:buNone/>
            </a:pPr>
            <a:r>
              <a:rPr lang="de-DE" sz="1900" dirty="0" smtClean="0"/>
              <a:t>Österreich muss einen </a:t>
            </a:r>
            <a:r>
              <a:rPr lang="de-DE" sz="1900" b="1" dirty="0" smtClean="0"/>
              <a:t>übergreifenden inklusiven Ansatz der Barrierefreiheit </a:t>
            </a:r>
            <a:r>
              <a:rPr lang="de-DE" sz="1900" dirty="0" smtClean="0"/>
              <a:t>entwickeln. </a:t>
            </a:r>
          </a:p>
          <a:p>
            <a:pPr marL="0" indent="0" algn="just">
              <a:buNone/>
            </a:pPr>
            <a:r>
              <a:rPr lang="de-DE" sz="1900" dirty="0" smtClean="0"/>
              <a:t>Das bedeutet: Es darf </a:t>
            </a:r>
            <a:r>
              <a:rPr lang="de-DE" sz="1900" i="1" dirty="0" smtClean="0"/>
              <a:t>nicht nur an ein paar Stellen </a:t>
            </a:r>
            <a:r>
              <a:rPr lang="de-DE" sz="1900" dirty="0" smtClean="0"/>
              <a:t>keine Barrieren (Hindernisse) mehr geben. </a:t>
            </a:r>
          </a:p>
          <a:p>
            <a:pPr marL="0" indent="0" algn="just">
              <a:buNone/>
            </a:pPr>
            <a:r>
              <a:rPr lang="de-DE" sz="1900" dirty="0" smtClean="0"/>
              <a:t>Das bedeutet: Es darf </a:t>
            </a:r>
            <a:r>
              <a:rPr lang="de-DE" sz="1900" b="1" dirty="0" smtClean="0"/>
              <a:t>nirgendwo mehr Barrieren </a:t>
            </a:r>
            <a:r>
              <a:rPr lang="de-DE" sz="1900" dirty="0" smtClean="0"/>
              <a:t>geben! </a:t>
            </a:r>
          </a:p>
          <a:p>
            <a:pPr marL="0" indent="0" algn="just">
              <a:buNone/>
            </a:pPr>
            <a:r>
              <a:rPr lang="de-DE" sz="1900" dirty="0" smtClean="0"/>
              <a:t>Erst dann wird die UN-BRK umgesetzt sein. </a:t>
            </a:r>
            <a:endParaRPr lang="de-DE" sz="1900" dirty="0"/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Was tun?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529734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Was müssen wir in Österreich in den nächsten Jahren machen</a:t>
            </a:r>
            <a:r>
              <a:rPr lang="de-DE" b="1" dirty="0" smtClean="0">
                <a:solidFill>
                  <a:schemeClr val="tx1"/>
                </a:solidFill>
              </a:rPr>
              <a:t>? (2)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209800"/>
            <a:ext cx="6508377" cy="42479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1800" dirty="0" smtClean="0">
                <a:solidFill>
                  <a:schemeClr val="tx1"/>
                </a:solidFill>
              </a:rPr>
              <a:t>Das UN-Komitee in Genf hat im Jahr 2014 einen so genannten </a:t>
            </a:r>
            <a:r>
              <a:rPr lang="de-DE" sz="1800" b="1" dirty="0" smtClean="0">
                <a:solidFill>
                  <a:schemeClr val="tx1"/>
                </a:solidFill>
              </a:rPr>
              <a:t>General Comment (</a:t>
            </a:r>
            <a:r>
              <a:rPr lang="de-DE" sz="1800" b="1" dirty="0" err="1" smtClean="0">
                <a:solidFill>
                  <a:schemeClr val="tx1"/>
                </a:solidFill>
              </a:rPr>
              <a:t>No</a:t>
            </a:r>
            <a:r>
              <a:rPr lang="de-DE" sz="1800" b="1" dirty="0" smtClean="0">
                <a:solidFill>
                  <a:schemeClr val="tx1"/>
                </a:solidFill>
              </a:rPr>
              <a:t>. 2) </a:t>
            </a:r>
            <a:r>
              <a:rPr lang="de-DE" sz="1800" dirty="0">
                <a:solidFill>
                  <a:schemeClr val="tx1"/>
                </a:solidFill>
              </a:rPr>
              <a:t>h</a:t>
            </a:r>
            <a:r>
              <a:rPr lang="de-DE" sz="1800" dirty="0" smtClean="0">
                <a:solidFill>
                  <a:schemeClr val="tx1"/>
                </a:solidFill>
              </a:rPr>
              <a:t>erausgegeben. </a:t>
            </a:r>
          </a:p>
          <a:p>
            <a:pPr marL="0" indent="0" algn="just">
              <a:buNone/>
            </a:pPr>
            <a:r>
              <a:rPr lang="de-DE" sz="1800" dirty="0" smtClean="0">
                <a:solidFill>
                  <a:schemeClr val="tx1"/>
                </a:solidFill>
              </a:rPr>
              <a:t>In diesem Allgemeinen Kommentar geht es um </a:t>
            </a:r>
            <a:r>
              <a:rPr lang="de-DE" sz="1800" b="1" dirty="0" smtClean="0">
                <a:solidFill>
                  <a:schemeClr val="tx1"/>
                </a:solidFill>
              </a:rPr>
              <a:t>Artikel 9 der UN-BRK </a:t>
            </a:r>
            <a:r>
              <a:rPr lang="de-DE" sz="1800" dirty="0" smtClean="0">
                <a:solidFill>
                  <a:schemeClr val="tx1"/>
                </a:solidFill>
              </a:rPr>
              <a:t>(Barrierefreiheit). Das UN-Komitee betont mehrfach: Barrierefreie IKT sind wichtig für Inklusion.</a:t>
            </a:r>
          </a:p>
          <a:p>
            <a:pPr marL="0" indent="0" algn="just">
              <a:buNone/>
            </a:pPr>
            <a:r>
              <a:rPr lang="de-DE" sz="1800" dirty="0" smtClean="0">
                <a:solidFill>
                  <a:schemeClr val="tx1"/>
                </a:solidFill>
              </a:rPr>
              <a:t>Und das UN-Komitee schreibt in Punkt 28: Leider wird in Gesetzen oft bei der Definition von Barrierefreiheit auf IKT vergessen. Der Zugang zu IKT muss diskriminierungsfrei sein. Und das ist er, wenn es keine Barrieren gibt. </a:t>
            </a:r>
          </a:p>
          <a:p>
            <a:pPr marL="0" indent="0" algn="just">
              <a:buNone/>
            </a:pPr>
            <a:r>
              <a:rPr lang="de-DE" sz="1800" dirty="0" smtClean="0">
                <a:solidFill>
                  <a:schemeClr val="tx1"/>
                </a:solidFill>
              </a:rPr>
              <a:t>Das UN-Komitee hält dabei fest: Die Einbeziehung von Menschen mit Behinderungen hilft, Barrierefreiheit bei IKT zu erreichen (dazu wird es einen General Comment </a:t>
            </a:r>
            <a:r>
              <a:rPr lang="de-DE" sz="1800" dirty="0" err="1" smtClean="0">
                <a:solidFill>
                  <a:schemeClr val="tx1"/>
                </a:solidFill>
              </a:rPr>
              <a:t>No</a:t>
            </a:r>
            <a:r>
              <a:rPr lang="de-DE" sz="1800" dirty="0" smtClean="0">
                <a:solidFill>
                  <a:schemeClr val="tx1"/>
                </a:solidFill>
              </a:rPr>
              <a:t>. 7 geben). Erlebtes und Erfahrung sind also sehr wichtig!</a:t>
            </a:r>
            <a:endParaRPr lang="de-DE" sz="1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de-DE" sz="1800" dirty="0">
              <a:solidFill>
                <a:srgbClr val="FF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Was tun?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977287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Was müssen wir in Österreich in den nächsten Jahren machen</a:t>
            </a:r>
            <a:r>
              <a:rPr lang="de-DE" b="1" dirty="0" smtClean="0">
                <a:solidFill>
                  <a:schemeClr val="tx1"/>
                </a:solidFill>
              </a:rPr>
              <a:t>? (3)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209800"/>
            <a:ext cx="6508377" cy="42479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1900" dirty="0" smtClean="0">
                <a:solidFill>
                  <a:srgbClr val="000000"/>
                </a:solidFill>
              </a:rPr>
              <a:t>Wir müssen also in Österreich noch recht viel machen, damit </a:t>
            </a:r>
          </a:p>
          <a:p>
            <a:pPr marL="0" indent="0" algn="just">
              <a:buNone/>
            </a:pPr>
            <a:r>
              <a:rPr lang="de-DE" sz="1900" dirty="0" smtClean="0">
                <a:solidFill>
                  <a:srgbClr val="000000"/>
                </a:solidFill>
              </a:rPr>
              <a:t>a)</a:t>
            </a:r>
            <a:r>
              <a:rPr lang="de-DE" sz="1900" dirty="0">
                <a:solidFill>
                  <a:srgbClr val="000000"/>
                </a:solidFill>
              </a:rPr>
              <a:t>d</a:t>
            </a:r>
            <a:r>
              <a:rPr lang="de-DE" sz="1900" dirty="0" smtClean="0">
                <a:solidFill>
                  <a:srgbClr val="000000"/>
                </a:solidFill>
              </a:rPr>
              <a:t>ie UN-BRK umgesetzt wird</a:t>
            </a:r>
          </a:p>
          <a:p>
            <a:pPr marL="0" indent="0" algn="just">
              <a:buNone/>
            </a:pPr>
            <a:r>
              <a:rPr lang="de-DE" sz="1900" dirty="0" smtClean="0">
                <a:solidFill>
                  <a:srgbClr val="000000"/>
                </a:solidFill>
              </a:rPr>
              <a:t>b)in Zusammenhang mit der UN-BRK IKT umfassend barrierefrei angeboten werden </a:t>
            </a:r>
          </a:p>
          <a:p>
            <a:pPr marL="0" indent="0" algn="just">
              <a:buNone/>
            </a:pPr>
            <a:r>
              <a:rPr lang="de-DE" sz="1900" dirty="0">
                <a:solidFill>
                  <a:srgbClr val="000000"/>
                </a:solidFill>
              </a:rPr>
              <a:t>u</a:t>
            </a:r>
            <a:r>
              <a:rPr lang="de-DE" sz="1900" dirty="0" smtClean="0">
                <a:solidFill>
                  <a:srgbClr val="000000"/>
                </a:solidFill>
              </a:rPr>
              <a:t>nd wir damit zugleich</a:t>
            </a:r>
          </a:p>
          <a:p>
            <a:pPr marL="0" indent="0" algn="just">
              <a:buNone/>
            </a:pPr>
            <a:r>
              <a:rPr lang="de-DE" sz="1900" dirty="0" smtClean="0">
                <a:solidFill>
                  <a:srgbClr val="000000"/>
                </a:solidFill>
              </a:rPr>
              <a:t>c)als Gesellschaft einen </a:t>
            </a:r>
            <a:r>
              <a:rPr lang="de-DE" sz="1900" b="1" dirty="0" smtClean="0">
                <a:solidFill>
                  <a:srgbClr val="000000"/>
                </a:solidFill>
              </a:rPr>
              <a:t>tatsächlich inklusiven Ansatz leben</a:t>
            </a:r>
            <a:r>
              <a:rPr lang="de-DE" sz="1900" dirty="0" smtClean="0">
                <a:solidFill>
                  <a:srgbClr val="000000"/>
                </a:solidFill>
              </a:rPr>
              <a:t>. Das bedeutet eben: Barrierefreiheit gilt insgesamt. Barrierefreiheit bildet keine ‚Grenzlinie‘ zwischen Menschen mit und Menschen ohne Behinderungen. </a:t>
            </a:r>
          </a:p>
          <a:p>
            <a:pPr marL="342900" indent="-342900" algn="just">
              <a:buAutoNum type="alphaLcParenR"/>
            </a:pPr>
            <a:endParaRPr lang="de-DE" sz="18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de-DE" sz="1800" dirty="0">
              <a:solidFill>
                <a:srgbClr val="FF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Was tun?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1111615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Zusammenfassung: </a:t>
            </a:r>
            <a:br>
              <a:rPr lang="de-DE" b="1" dirty="0" smtClean="0">
                <a:solidFill>
                  <a:schemeClr val="tx1"/>
                </a:solidFill>
              </a:rPr>
            </a:br>
            <a:r>
              <a:rPr lang="de-DE" b="1" dirty="0" smtClean="0">
                <a:solidFill>
                  <a:schemeClr val="tx1"/>
                </a:solidFill>
              </a:rPr>
              <a:t>Digitale Inklusion 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350735"/>
            <a:ext cx="6508377" cy="41070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Digitale Inklusion bedeutet unter anderem: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#IKT ermöglichen Inklusion (alle Menschen können an der Gesellschaft partizipieren (teilhaben))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#Es gibt Lernangebote für IKT 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#Finanzielle Barrieren für Assistierende Technologien werden abgebaut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#Menschen werden informiert, wie barrierefreie IKT unterstützend für Partizipation wirken können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(vgl. </a:t>
            </a:r>
            <a:r>
              <a:rPr lang="de-DE" dirty="0" err="1" smtClean="0">
                <a:solidFill>
                  <a:schemeClr val="tx1"/>
                </a:solidFill>
              </a:rPr>
              <a:t>Houses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of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Parliament</a:t>
            </a:r>
            <a:r>
              <a:rPr lang="de-DE" dirty="0" smtClean="0">
                <a:solidFill>
                  <a:schemeClr val="tx1"/>
                </a:solidFill>
              </a:rPr>
              <a:t> 2012, S. 3; vgl. United </a:t>
            </a:r>
            <a:r>
              <a:rPr lang="de-DE" dirty="0" err="1" smtClean="0">
                <a:solidFill>
                  <a:schemeClr val="tx1"/>
                </a:solidFill>
              </a:rPr>
              <a:t>Nations</a:t>
            </a:r>
            <a:r>
              <a:rPr lang="de-DE" dirty="0" smtClean="0">
                <a:solidFill>
                  <a:schemeClr val="tx1"/>
                </a:solidFill>
              </a:rPr>
              <a:t> 2016)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Am Ende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1098194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Zusammenfassung: </a:t>
            </a:r>
            <a:br>
              <a:rPr lang="de-DE" b="1" dirty="0" smtClean="0">
                <a:solidFill>
                  <a:schemeClr val="tx1"/>
                </a:solidFill>
              </a:rPr>
            </a:br>
            <a:r>
              <a:rPr lang="de-DE" b="1" dirty="0" smtClean="0">
                <a:solidFill>
                  <a:schemeClr val="tx1"/>
                </a:solidFill>
              </a:rPr>
              <a:t>Für alle Menschen 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209800"/>
            <a:ext cx="6508377" cy="424796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dirty="0" smtClean="0">
                <a:solidFill>
                  <a:srgbClr val="000000"/>
                </a:solidFill>
              </a:rPr>
              <a:t>Barrierefreie IKT unterstützen viele Menschen.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rgbClr val="000000"/>
                </a:solidFill>
              </a:rPr>
              <a:t>Barrierefreie IKT helfen durch mehr Information für mehr Menschen auf diese Weise der Wirtschaft.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rgbClr val="000000"/>
                </a:solidFill>
              </a:rPr>
              <a:t>Barrierefreie IKT verbessern die Lebensqualität von Menschen. 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rgbClr val="000000"/>
                </a:solidFill>
              </a:rPr>
              <a:t>Wichtig: Es gibt eine Verpflichtung zur Barrierefreiheit für Menschen mit Behinderungen.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rgbClr val="000000"/>
                </a:solidFill>
              </a:rPr>
              <a:t>Ebenso wichtig nochmals abschließend: </a:t>
            </a:r>
            <a:r>
              <a:rPr lang="de-DE" b="1" dirty="0" smtClean="0">
                <a:solidFill>
                  <a:srgbClr val="000000"/>
                </a:solidFill>
              </a:rPr>
              <a:t>Barrierefreiheit unterstützt alle Menschen!</a:t>
            </a:r>
            <a:r>
              <a:rPr lang="de-DE" dirty="0" smtClean="0">
                <a:solidFill>
                  <a:srgbClr val="000000"/>
                </a:solidFill>
              </a:rPr>
              <a:t> Und nur so ist eine </a:t>
            </a:r>
            <a:r>
              <a:rPr lang="de-DE" b="1" dirty="0" smtClean="0">
                <a:solidFill>
                  <a:srgbClr val="000000"/>
                </a:solidFill>
              </a:rPr>
              <a:t>inklusive </a:t>
            </a:r>
            <a:r>
              <a:rPr lang="de-DE" b="1" dirty="0">
                <a:solidFill>
                  <a:srgbClr val="000000"/>
                </a:solidFill>
              </a:rPr>
              <a:t>G</a:t>
            </a:r>
            <a:r>
              <a:rPr lang="de-DE" b="1" dirty="0" smtClean="0">
                <a:solidFill>
                  <a:srgbClr val="000000"/>
                </a:solidFill>
              </a:rPr>
              <a:t>esellschaft </a:t>
            </a:r>
            <a:r>
              <a:rPr lang="de-DE" dirty="0" smtClean="0">
                <a:solidFill>
                  <a:srgbClr val="000000"/>
                </a:solidFill>
              </a:rPr>
              <a:t>möglich!</a:t>
            </a:r>
            <a:endParaRPr lang="de-DE" b="1" dirty="0">
              <a:solidFill>
                <a:srgbClr val="0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Am Ende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2259311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Zusammenfassung: </a:t>
            </a:r>
            <a:br>
              <a:rPr lang="de-DE" b="1" dirty="0" smtClean="0">
                <a:solidFill>
                  <a:schemeClr val="tx1"/>
                </a:solidFill>
              </a:rPr>
            </a:br>
            <a:r>
              <a:rPr lang="de-DE" b="1" dirty="0" smtClean="0">
                <a:solidFill>
                  <a:schemeClr val="tx1"/>
                </a:solidFill>
              </a:rPr>
              <a:t>Nur gemeinsam gelingt es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337225"/>
            <a:ext cx="6508377" cy="412054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dirty="0" smtClean="0">
                <a:solidFill>
                  <a:srgbClr val="000000"/>
                </a:solidFill>
              </a:rPr>
              <a:t>Digitale Inklusion kann nur gelingen, wenn wir als </a:t>
            </a:r>
            <a:r>
              <a:rPr lang="de-DE" dirty="0">
                <a:solidFill>
                  <a:srgbClr val="000000"/>
                </a:solidFill>
              </a:rPr>
              <a:t>G</a:t>
            </a:r>
            <a:r>
              <a:rPr lang="de-DE" dirty="0" smtClean="0">
                <a:solidFill>
                  <a:srgbClr val="000000"/>
                </a:solidFill>
              </a:rPr>
              <a:t>esellschaft alle </a:t>
            </a:r>
            <a:r>
              <a:rPr lang="de-DE" b="1" dirty="0" smtClean="0">
                <a:solidFill>
                  <a:srgbClr val="000000"/>
                </a:solidFill>
              </a:rPr>
              <a:t>gemeinsam</a:t>
            </a:r>
            <a:r>
              <a:rPr lang="de-DE" dirty="0" smtClean="0">
                <a:solidFill>
                  <a:srgbClr val="000000"/>
                </a:solidFill>
              </a:rPr>
              <a:t> daran </a:t>
            </a:r>
            <a:r>
              <a:rPr lang="de-DE" b="1" dirty="0" smtClean="0">
                <a:solidFill>
                  <a:srgbClr val="000000"/>
                </a:solidFill>
              </a:rPr>
              <a:t>aktiv</a:t>
            </a:r>
            <a:r>
              <a:rPr lang="de-DE" dirty="0" smtClean="0">
                <a:solidFill>
                  <a:srgbClr val="000000"/>
                </a:solidFill>
              </a:rPr>
              <a:t> arbeiten. 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rgbClr val="000000"/>
                </a:solidFill>
              </a:rPr>
              <a:t>Aktiv bedeutet hier: Inklusion auch im Bereich der IKT passiert nicht einfach so. Man muss etwas dafür tun.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rgbClr val="000000"/>
                </a:solidFill>
              </a:rPr>
              <a:t>Und dieses ‚Etwas‘ ist viel: Wir müssen die Gesellschaft, die Gesetze, unser ganzes Umfeld überdenken und verändern (vgl. World Bank 2016, S. 27-28) </a:t>
            </a:r>
          </a:p>
          <a:p>
            <a:pPr marL="0" indent="0" algn="just">
              <a:buNone/>
            </a:pPr>
            <a:r>
              <a:rPr lang="de-DE" dirty="0" smtClean="0">
                <a:solidFill>
                  <a:srgbClr val="000000"/>
                </a:solidFill>
              </a:rPr>
              <a:t>Das ist anstrengend. Aber es bringt uns allen viel!</a:t>
            </a:r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63842" y="1134838"/>
            <a:ext cx="1625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Am Ende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798521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1"/>
                </a:solidFill>
              </a:rPr>
              <a:t>Vielen Dank...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400" dirty="0" smtClean="0"/>
              <a:t>... für das Zuhören!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Ich freue mich auf Ihre Fragen!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431400" y="1310467"/>
            <a:ext cx="14617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Danke!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3877885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Welche Barrieren (Hindernisse) gibt es</a:t>
            </a:r>
            <a:r>
              <a:rPr lang="de-DE" b="1" dirty="0" smtClean="0">
                <a:solidFill>
                  <a:schemeClr val="tx1"/>
                </a:solidFill>
              </a:rPr>
              <a:t>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de-DE" dirty="0" smtClean="0"/>
              <a:t>Es gibt viele </a:t>
            </a:r>
            <a:r>
              <a:rPr lang="de-DE" b="1" dirty="0" smtClean="0"/>
              <a:t>Barrieren</a:t>
            </a:r>
            <a:r>
              <a:rPr lang="de-DE" dirty="0" smtClean="0"/>
              <a:t> (Hindernisse). Zum Beispiel: </a:t>
            </a:r>
          </a:p>
          <a:p>
            <a:pPr marL="0" indent="0" algn="just">
              <a:buNone/>
            </a:pPr>
            <a:r>
              <a:rPr lang="de-DE" dirty="0" smtClean="0"/>
              <a:t>Es gibt </a:t>
            </a:r>
            <a:r>
              <a:rPr lang="de-DE" b="1" dirty="0" smtClean="0"/>
              <a:t>soziale</a:t>
            </a:r>
            <a:r>
              <a:rPr lang="de-DE" dirty="0" smtClean="0"/>
              <a:t> Barrieren. </a:t>
            </a:r>
            <a:r>
              <a:rPr lang="de-DE" dirty="0"/>
              <a:t>Z</a:t>
            </a:r>
            <a:r>
              <a:rPr lang="de-DE" dirty="0" smtClean="0"/>
              <a:t>um Beispiel: Jemand denkt schlecht über Menschen mit Behinderungen (Vorurteile). </a:t>
            </a:r>
          </a:p>
          <a:p>
            <a:pPr marL="0" indent="0" algn="just">
              <a:buNone/>
            </a:pPr>
            <a:r>
              <a:rPr lang="de-DE" dirty="0" smtClean="0"/>
              <a:t>Es gibt </a:t>
            </a:r>
            <a:r>
              <a:rPr lang="de-DE" b="1" dirty="0" smtClean="0"/>
              <a:t>räumliche</a:t>
            </a:r>
            <a:r>
              <a:rPr lang="de-DE" dirty="0" smtClean="0"/>
              <a:t> Barrieren. Zum Beispiel: Da sind nur Stufen und keine Rampen und kein Aufzug/Lift. </a:t>
            </a:r>
          </a:p>
          <a:p>
            <a:pPr marL="0" indent="0" algn="just">
              <a:buNone/>
            </a:pPr>
            <a:r>
              <a:rPr lang="de-DE" dirty="0" smtClean="0"/>
              <a:t>Es gibt </a:t>
            </a:r>
            <a:r>
              <a:rPr lang="de-DE" b="1" dirty="0" smtClean="0"/>
              <a:t>sprachliche</a:t>
            </a:r>
            <a:r>
              <a:rPr lang="de-DE" dirty="0" smtClean="0"/>
              <a:t> Barrieren. Zum Beispiel: Die </a:t>
            </a:r>
            <a:r>
              <a:rPr lang="de-DE" dirty="0"/>
              <a:t>L</a:t>
            </a:r>
            <a:r>
              <a:rPr lang="de-DE" dirty="0" smtClean="0"/>
              <a:t>eute reden in Schwerer Sprache.</a:t>
            </a:r>
          </a:p>
          <a:p>
            <a:pPr marL="0" indent="0" algn="just">
              <a:buNone/>
            </a:pPr>
            <a:r>
              <a:rPr lang="de-DE" dirty="0" smtClean="0"/>
              <a:t>Es gibt </a:t>
            </a:r>
            <a:r>
              <a:rPr lang="de-DE" b="1" dirty="0" smtClean="0"/>
              <a:t>kommunikative</a:t>
            </a:r>
            <a:r>
              <a:rPr lang="de-DE" dirty="0" smtClean="0"/>
              <a:t> </a:t>
            </a:r>
            <a:r>
              <a:rPr lang="de-DE" dirty="0"/>
              <a:t>B</a:t>
            </a:r>
            <a:r>
              <a:rPr lang="de-DE" dirty="0" smtClean="0"/>
              <a:t>arrieren. Zum Beispiel: Es gibt keine </a:t>
            </a:r>
            <a:r>
              <a:rPr lang="de-DE" dirty="0" err="1" smtClean="0"/>
              <a:t>GebärdensprachdolmetscherInnen</a:t>
            </a:r>
            <a:r>
              <a:rPr lang="de-DE" dirty="0" smtClean="0"/>
              <a:t>. Oder: Es gibt keine Brailleschrift (Schrift für blinde Menschen). </a:t>
            </a:r>
          </a:p>
          <a:p>
            <a:pPr marL="0" indent="0" algn="just">
              <a:buFont typeface="Wingdings" charset="0"/>
              <a:buNone/>
            </a:pPr>
            <a:endParaRPr lang="de-DE" dirty="0">
              <a:solidFill>
                <a:srgbClr val="000099"/>
              </a:solidFill>
              <a:latin typeface="Century Gothic "/>
              <a:ea typeface="ＭＳ Ｐゴシック" charset="0"/>
              <a:cs typeface="Century Gothic 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296283" y="999738"/>
            <a:ext cx="205779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100" b="1" dirty="0" smtClean="0"/>
              <a:t>Barrieren </a:t>
            </a:r>
          </a:p>
        </p:txBody>
      </p:sp>
    </p:spTree>
    <p:extLst>
      <p:ext uri="{BB962C8B-B14F-4D97-AF65-F5344CB8AC3E}">
        <p14:creationId xmlns:p14="http://schemas.microsoft.com/office/powerpoint/2010/main" val="3675529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567420"/>
            <a:ext cx="6508377" cy="1067288"/>
          </a:xfrm>
        </p:spPr>
        <p:txBody>
          <a:bodyPr/>
          <a:lstStyle/>
          <a:p>
            <a:r>
              <a:rPr lang="de-DE" b="1" dirty="0" smtClean="0">
                <a:solidFill>
                  <a:srgbClr val="000000"/>
                </a:solidFill>
              </a:rPr>
              <a:t>Was sind barrierefreie IKT?</a:t>
            </a:r>
            <a:endParaRPr lang="de-DE" b="1" dirty="0">
              <a:solidFill>
                <a:srgbClr val="0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202126"/>
            <a:ext cx="6508377" cy="44042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1900" dirty="0" smtClean="0"/>
              <a:t>Bundes-Behindertengleichstellungsgesetz § 6 (5): </a:t>
            </a:r>
          </a:p>
          <a:p>
            <a:pPr marL="0" indent="0" algn="just">
              <a:buNone/>
            </a:pPr>
            <a:r>
              <a:rPr lang="de-DE" sz="1900" dirty="0" smtClean="0"/>
              <a:t>„Barrierefrei </a:t>
            </a:r>
            <a:r>
              <a:rPr lang="de-DE" sz="1900" dirty="0"/>
              <a:t>sind bauliche und sonstige Anlagen, Verkehrsmittel, technische Gebrauchsgegenstände, Systeme der Informationsverarbeitung sowie andere gestaltete Lebensbereiche, </a:t>
            </a:r>
            <a:r>
              <a:rPr lang="de-DE" sz="1900" b="1" dirty="0"/>
              <a:t>wenn sie für Menschen mit Behinderungen in der allgemein üblichen Weise, ohne besondere Erschwernis und grundsätzlich ohne fremde Hilfe zugänglich und nutzbar sind</a:t>
            </a:r>
            <a:r>
              <a:rPr lang="de-DE" sz="1900" dirty="0" smtClean="0"/>
              <a:t>.“ [Hervorhebung Naue]</a:t>
            </a:r>
          </a:p>
          <a:p>
            <a:pPr marL="0" indent="0" algn="just">
              <a:buNone/>
            </a:pPr>
            <a:r>
              <a:rPr lang="de-DE" sz="1900" dirty="0" smtClean="0"/>
              <a:t>Das bedeutet also: </a:t>
            </a:r>
          </a:p>
          <a:p>
            <a:pPr marL="0" indent="0" algn="just">
              <a:buNone/>
            </a:pPr>
            <a:r>
              <a:rPr lang="de-DE" sz="1900" dirty="0" smtClean="0"/>
              <a:t>„</a:t>
            </a:r>
            <a:r>
              <a:rPr lang="de-DE" sz="1900" dirty="0"/>
              <a:t>Barrierefreie </a:t>
            </a:r>
            <a:r>
              <a:rPr lang="de-DE" sz="1900" dirty="0" err="1"/>
              <a:t>IKT-Lösungen</a:t>
            </a:r>
            <a:r>
              <a:rPr lang="de-DE" sz="1900" dirty="0"/>
              <a:t> bringen Vorteile </a:t>
            </a:r>
            <a:r>
              <a:rPr lang="de-DE" sz="1900" dirty="0" err="1"/>
              <a:t>für</a:t>
            </a:r>
            <a:r>
              <a:rPr lang="de-DE" sz="1900" dirty="0"/>
              <a:t> alle Anwenderinnen und Anwender.“ (AG-BIKT 2016, S. 6)</a:t>
            </a:r>
          </a:p>
          <a:p>
            <a:pPr marL="0" indent="0" algn="just">
              <a:buNone/>
            </a:pPr>
            <a:endParaRPr lang="de-DE" sz="1800" dirty="0"/>
          </a:p>
        </p:txBody>
      </p:sp>
      <p:sp>
        <p:nvSpPr>
          <p:cNvPr id="5" name="Textfeld 4"/>
          <p:cNvSpPr txBox="1"/>
          <p:nvPr/>
        </p:nvSpPr>
        <p:spPr>
          <a:xfrm>
            <a:off x="7444912" y="1094308"/>
            <a:ext cx="5570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 smtClean="0"/>
              <a:t>IKT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1183692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567420"/>
            <a:ext cx="6508377" cy="1067288"/>
          </a:xfrm>
        </p:spPr>
        <p:txBody>
          <a:bodyPr/>
          <a:lstStyle/>
          <a:p>
            <a:r>
              <a:rPr lang="de-DE" b="1" dirty="0">
                <a:solidFill>
                  <a:srgbClr val="000000"/>
                </a:solidFill>
              </a:rPr>
              <a:t>B</a:t>
            </a:r>
            <a:r>
              <a:rPr lang="de-DE" b="1" dirty="0" smtClean="0">
                <a:solidFill>
                  <a:srgbClr val="000000"/>
                </a:solidFill>
              </a:rPr>
              <a:t>arrierefreie IKT-Lösungen</a:t>
            </a:r>
            <a:endParaRPr lang="de-DE" b="1" dirty="0">
              <a:solidFill>
                <a:srgbClr val="0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202126"/>
            <a:ext cx="6508377" cy="44042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de-DE" sz="1900" dirty="0" smtClean="0"/>
              <a:t>Barrierefreie </a:t>
            </a:r>
            <a:r>
              <a:rPr lang="de-DE" sz="1900" dirty="0" err="1"/>
              <a:t>IKT-</a:t>
            </a:r>
            <a:r>
              <a:rPr lang="de-DE" sz="1900" dirty="0" err="1" smtClean="0"/>
              <a:t>Lösungen</a:t>
            </a:r>
            <a:r>
              <a:rPr lang="de-DE" sz="1900" dirty="0" smtClean="0"/>
              <a:t> müssen vier Punkte erfüllen:</a:t>
            </a:r>
          </a:p>
          <a:p>
            <a:pPr marL="0" indent="0" algn="just">
              <a:buNone/>
            </a:pPr>
            <a:r>
              <a:rPr lang="de-DE" sz="1900" dirty="0" smtClean="0"/>
              <a:t>Sie müssen </a:t>
            </a:r>
          </a:p>
          <a:p>
            <a:pPr marL="0" indent="0" algn="just">
              <a:buNone/>
            </a:pPr>
            <a:r>
              <a:rPr lang="de-DE" sz="1900" dirty="0" smtClean="0"/>
              <a:t>#</a:t>
            </a:r>
            <a:r>
              <a:rPr lang="de-DE" sz="1900" b="1" dirty="0" smtClean="0"/>
              <a:t>wahrnehmbar</a:t>
            </a:r>
            <a:r>
              <a:rPr lang="de-DE" sz="1900" dirty="0" smtClean="0"/>
              <a:t> (zum Beispiel Hell-Dunkel-Gegensatz)</a:t>
            </a:r>
            <a:endParaRPr lang="de-DE" sz="1900" dirty="0"/>
          </a:p>
          <a:p>
            <a:pPr marL="0" indent="0" algn="just">
              <a:buNone/>
            </a:pPr>
            <a:r>
              <a:rPr lang="de-DE" sz="1900" dirty="0" smtClean="0"/>
              <a:t>#</a:t>
            </a:r>
            <a:r>
              <a:rPr lang="de-DE" sz="1900" b="1" dirty="0" smtClean="0"/>
              <a:t>bedienbar</a:t>
            </a:r>
            <a:r>
              <a:rPr lang="de-DE" sz="1900" dirty="0" smtClean="0"/>
              <a:t> (zum Beispiel Ersatz für eine Tastatur)</a:t>
            </a:r>
          </a:p>
          <a:p>
            <a:pPr marL="0" indent="0" algn="just">
              <a:buNone/>
            </a:pPr>
            <a:r>
              <a:rPr lang="de-DE" sz="1900" dirty="0" smtClean="0"/>
              <a:t>#</a:t>
            </a:r>
            <a:r>
              <a:rPr lang="de-DE" sz="1900" b="1" dirty="0" smtClean="0"/>
              <a:t>verständlich</a:t>
            </a:r>
            <a:r>
              <a:rPr lang="de-DE" sz="1900" dirty="0" smtClean="0"/>
              <a:t> (zum Beispiel Einfache Sprache)</a:t>
            </a:r>
          </a:p>
          <a:p>
            <a:pPr marL="0" indent="0" algn="just">
              <a:buNone/>
            </a:pPr>
            <a:r>
              <a:rPr lang="de-DE" sz="1900" dirty="0" smtClean="0"/>
              <a:t>#</a:t>
            </a:r>
            <a:r>
              <a:rPr lang="de-DE" sz="1900" b="1" dirty="0" smtClean="0"/>
              <a:t>robust</a:t>
            </a:r>
            <a:r>
              <a:rPr lang="de-DE" sz="1900" dirty="0" smtClean="0"/>
              <a:t> (zum Beispiel Benutzbarkeit mit verschiedenen Eingabegeräten (Assistierende Technologie))</a:t>
            </a:r>
            <a:endParaRPr lang="de-DE" sz="1900" dirty="0"/>
          </a:p>
          <a:p>
            <a:pPr marL="0" indent="0" algn="just">
              <a:buNone/>
            </a:pPr>
            <a:r>
              <a:rPr lang="de-DE" sz="1900" dirty="0"/>
              <a:t>s</a:t>
            </a:r>
            <a:r>
              <a:rPr lang="de-DE" sz="1900" dirty="0" smtClean="0"/>
              <a:t>ein </a:t>
            </a:r>
            <a:endParaRPr lang="de-DE" sz="1900" dirty="0"/>
          </a:p>
          <a:p>
            <a:pPr marL="0" indent="0" algn="just">
              <a:buNone/>
            </a:pPr>
            <a:r>
              <a:rPr lang="de-DE" sz="1900" dirty="0" smtClean="0"/>
              <a:t>(AG-BIKT 2016, S. 20-21)</a:t>
            </a:r>
            <a:endParaRPr lang="de-DE" sz="1800" dirty="0"/>
          </a:p>
        </p:txBody>
      </p:sp>
      <p:sp>
        <p:nvSpPr>
          <p:cNvPr id="5" name="Textfeld 4"/>
          <p:cNvSpPr txBox="1"/>
          <p:nvPr/>
        </p:nvSpPr>
        <p:spPr>
          <a:xfrm>
            <a:off x="7444912" y="1094308"/>
            <a:ext cx="55702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 smtClean="0"/>
              <a:t>IKT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376899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567420"/>
            <a:ext cx="6508377" cy="1067288"/>
          </a:xfrm>
        </p:spPr>
        <p:txBody>
          <a:bodyPr/>
          <a:lstStyle/>
          <a:p>
            <a:r>
              <a:rPr lang="de-DE" b="1" dirty="0" smtClean="0">
                <a:solidFill>
                  <a:srgbClr val="000000"/>
                </a:solidFill>
              </a:rPr>
              <a:t>Was ist die UN-BRK?</a:t>
            </a:r>
            <a:endParaRPr lang="de-DE" b="1" dirty="0">
              <a:solidFill>
                <a:srgbClr val="0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958946"/>
            <a:ext cx="6508377" cy="464743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de-DE" sz="1800" dirty="0">
                <a:solidFill>
                  <a:srgbClr val="000000"/>
                </a:solidFill>
                <a:cs typeface="Century Gothic"/>
              </a:rPr>
              <a:t>Die UN-BRK ist ein </a:t>
            </a:r>
            <a:r>
              <a:rPr lang="de-DE" sz="1800" b="1" dirty="0">
                <a:solidFill>
                  <a:srgbClr val="000000"/>
                </a:solidFill>
                <a:cs typeface="Century Gothic"/>
              </a:rPr>
              <a:t>Vertrag</a:t>
            </a:r>
            <a:r>
              <a:rPr lang="de-DE" sz="1800" dirty="0">
                <a:solidFill>
                  <a:srgbClr val="000000"/>
                </a:solidFill>
                <a:cs typeface="Century Gothic"/>
              </a:rPr>
              <a:t>, der auf der ganzen Welt gilt. Den Vertrag gibt es seit 2006.</a:t>
            </a:r>
          </a:p>
          <a:p>
            <a:pPr algn="just">
              <a:buNone/>
            </a:pPr>
            <a:r>
              <a:rPr lang="de-DE" sz="1800" dirty="0" smtClean="0">
                <a:solidFill>
                  <a:srgbClr val="000000"/>
                </a:solidFill>
                <a:cs typeface="Century Gothic"/>
              </a:rPr>
              <a:t>In </a:t>
            </a:r>
            <a:r>
              <a:rPr lang="de-DE" sz="1800" dirty="0">
                <a:solidFill>
                  <a:srgbClr val="000000"/>
                </a:solidFill>
                <a:cs typeface="Century Gothic"/>
              </a:rPr>
              <a:t>der UN-BRK stehen </a:t>
            </a:r>
            <a:r>
              <a:rPr lang="de-DE" sz="1800" b="1" dirty="0">
                <a:solidFill>
                  <a:srgbClr val="000000"/>
                </a:solidFill>
                <a:cs typeface="Century Gothic"/>
              </a:rPr>
              <a:t>Menschenrechte</a:t>
            </a:r>
            <a:r>
              <a:rPr lang="de-DE" sz="1800" dirty="0">
                <a:solidFill>
                  <a:srgbClr val="000000"/>
                </a:solidFill>
                <a:cs typeface="Century Gothic"/>
              </a:rPr>
              <a:t> von Menschen mit Behinderungen</a:t>
            </a:r>
            <a:r>
              <a:rPr lang="de-AT" sz="1800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. </a:t>
            </a:r>
            <a:endParaRPr lang="de-DE" sz="1800" dirty="0">
              <a:solidFill>
                <a:srgbClr val="000000"/>
              </a:solidFill>
              <a:ea typeface="ＭＳ Ｐゴシック" charset="0"/>
              <a:cs typeface="Century Gothic"/>
            </a:endParaRPr>
          </a:p>
          <a:p>
            <a:pPr algn="just">
              <a:buNone/>
            </a:pPr>
            <a:r>
              <a:rPr lang="de-DE" sz="1800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Seit </a:t>
            </a:r>
            <a:r>
              <a:rPr lang="de-DE" sz="1800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der UN-BRK müssen diese Menschenrechte </a:t>
            </a:r>
            <a:r>
              <a:rPr lang="de-DE" sz="1800" b="1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ohne Hindernisse </a:t>
            </a:r>
            <a:r>
              <a:rPr lang="de-DE" sz="1800" b="1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(</a:t>
            </a:r>
            <a:r>
              <a:rPr lang="de-DE" sz="1800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also</a:t>
            </a:r>
            <a:r>
              <a:rPr lang="de-DE" sz="1800" b="1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 barrierefrei</a:t>
            </a:r>
            <a:r>
              <a:rPr lang="de-DE" sz="1800" b="1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) </a:t>
            </a:r>
            <a:r>
              <a:rPr lang="de-DE" sz="1800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sein.</a:t>
            </a:r>
            <a:endParaRPr lang="de-DE" sz="1800" b="1" dirty="0">
              <a:solidFill>
                <a:srgbClr val="000000"/>
              </a:solidFill>
              <a:ea typeface="ＭＳ Ｐゴシック" charset="0"/>
              <a:cs typeface="Century Gothic"/>
            </a:endParaRPr>
          </a:p>
          <a:p>
            <a:pPr algn="just">
              <a:buNone/>
            </a:pPr>
            <a:r>
              <a:rPr lang="de-AT" sz="1800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In der UN-BRK </a:t>
            </a:r>
            <a:r>
              <a:rPr lang="de-AT" sz="1800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ist </a:t>
            </a:r>
            <a:r>
              <a:rPr lang="de-AT" sz="1800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das </a:t>
            </a:r>
            <a:r>
              <a:rPr lang="de-AT" sz="1800" b="1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Recht auf </a:t>
            </a:r>
            <a:r>
              <a:rPr lang="de-AT" sz="1800" b="1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Vielfalt </a:t>
            </a:r>
            <a:r>
              <a:rPr lang="de-AT" sz="1800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niedergeschrieben: Menschen </a:t>
            </a:r>
            <a:r>
              <a:rPr lang="de-AT" sz="1800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mit Behinderungen sollen ihr Leben </a:t>
            </a:r>
            <a:r>
              <a:rPr lang="de-AT" sz="1800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nach ihren </a:t>
            </a:r>
            <a:r>
              <a:rPr lang="de-AT" sz="1800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Wünschen führen </a:t>
            </a:r>
            <a:r>
              <a:rPr lang="de-AT" sz="1800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können. Es </a:t>
            </a:r>
            <a:r>
              <a:rPr lang="de-AT" sz="1800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geht also um </a:t>
            </a:r>
            <a:r>
              <a:rPr lang="de-AT" sz="1800" b="1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Selbstbestimmung</a:t>
            </a:r>
            <a:r>
              <a:rPr lang="de-AT" sz="1800" dirty="0">
                <a:solidFill>
                  <a:srgbClr val="000000"/>
                </a:solidFill>
                <a:ea typeface="ＭＳ Ｐゴシック" charset="0"/>
                <a:cs typeface="Century Gothic"/>
              </a:rPr>
              <a:t>. </a:t>
            </a:r>
            <a:endParaRPr lang="de-AT" sz="1800" dirty="0" smtClean="0">
              <a:solidFill>
                <a:srgbClr val="000000"/>
              </a:solidFill>
              <a:ea typeface="ＭＳ Ｐゴシック" charset="0"/>
              <a:cs typeface="Century Gothic"/>
            </a:endParaRPr>
          </a:p>
          <a:p>
            <a:pPr algn="just">
              <a:buFontTx/>
              <a:buNone/>
            </a:pPr>
            <a:r>
              <a:rPr lang="de-AT" sz="1800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Ziel der UN-BRK ist eine </a:t>
            </a:r>
            <a:r>
              <a:rPr lang="de-AT" sz="1800" b="1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inklusive Gesellschaft</a:t>
            </a:r>
            <a:r>
              <a:rPr lang="de-AT" sz="1800" dirty="0" smtClean="0">
                <a:solidFill>
                  <a:srgbClr val="000000"/>
                </a:solidFill>
                <a:ea typeface="ＭＳ Ｐゴシック" charset="0"/>
                <a:cs typeface="Century Gothic"/>
              </a:rPr>
              <a:t>. Der Weg dorthin muss allerdings ebenso inklusiv gestaltet sein (und das ist eine große Herausforderung). </a:t>
            </a:r>
          </a:p>
          <a:p>
            <a:pPr marL="0" indent="0" algn="just">
              <a:lnSpc>
                <a:spcPct val="110000"/>
              </a:lnSpc>
              <a:buFont typeface="Wingdings" charset="0"/>
              <a:buNone/>
              <a:defRPr/>
            </a:pPr>
            <a:endParaRPr lang="de-DE" sz="1900" b="1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444912" y="1094308"/>
            <a:ext cx="11977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 smtClean="0"/>
              <a:t>UN-BRK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3347048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594440"/>
            <a:ext cx="6508377" cy="1067288"/>
          </a:xfrm>
        </p:spPr>
        <p:txBody>
          <a:bodyPr/>
          <a:lstStyle/>
          <a:p>
            <a:r>
              <a:rPr lang="de-DE" b="1" dirty="0" smtClean="0">
                <a:solidFill>
                  <a:srgbClr val="000000"/>
                </a:solidFill>
              </a:rPr>
              <a:t>Artikel 3 der UN-BRK</a:t>
            </a:r>
            <a:endParaRPr lang="de-DE" b="1" dirty="0">
              <a:solidFill>
                <a:srgbClr val="0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053516"/>
            <a:ext cx="6508377" cy="4498821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de-DE" sz="17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So sollen wir </a:t>
            </a:r>
            <a:r>
              <a:rPr lang="de-DE" sz="17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miteinander umgehen:</a:t>
            </a:r>
            <a:endParaRPr lang="de-DE" sz="1700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algn="just">
              <a:buFontTx/>
              <a:buNone/>
            </a:pPr>
            <a:r>
              <a:rPr lang="de-DE" sz="17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1.Jeder Mensch muss wie ein Mensch behandelt werden </a:t>
            </a:r>
          </a:p>
          <a:p>
            <a:pPr algn="just">
              <a:buFontTx/>
              <a:buNone/>
            </a:pPr>
            <a:r>
              <a:rPr lang="de-DE" sz="17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2.Menschen mit Behinderungen müssen gleich wie alle anderen Menschen behandelt werden</a:t>
            </a:r>
          </a:p>
          <a:p>
            <a:pPr algn="just">
              <a:buFontTx/>
              <a:buNone/>
            </a:pPr>
            <a:r>
              <a:rPr lang="de-DE" sz="17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3.Alle Menschen müssen in der Gesellschaft teilhaben können </a:t>
            </a:r>
          </a:p>
          <a:p>
            <a:pPr algn="just">
              <a:buFontTx/>
              <a:buNone/>
            </a:pPr>
            <a:r>
              <a:rPr lang="de-DE" sz="17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4.Einverstanden sein mit Anderssein (Vielfalt)</a:t>
            </a:r>
          </a:p>
          <a:p>
            <a:pPr algn="just">
              <a:buFontTx/>
              <a:buNone/>
            </a:pPr>
            <a:r>
              <a:rPr lang="de-DE" sz="17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5.Es darf keine Hindernisse geben. Jeder Mensch soll überall ungehindert hinkommen und teilhaben können</a:t>
            </a:r>
          </a:p>
          <a:p>
            <a:pPr algn="just">
              <a:buFontTx/>
              <a:buNone/>
            </a:pPr>
            <a:r>
              <a:rPr lang="de-DE" sz="17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6.</a:t>
            </a:r>
            <a:r>
              <a:rPr lang="de-DE" sz="17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Männer </a:t>
            </a:r>
            <a:r>
              <a:rPr lang="de-DE" sz="17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und Frauen sind gleich </a:t>
            </a:r>
          </a:p>
          <a:p>
            <a:pPr algn="just">
              <a:buFontTx/>
              <a:buNone/>
            </a:pPr>
            <a:r>
              <a:rPr lang="de-DE" sz="17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7.Kinder haben genau die gleichen Rechte</a:t>
            </a:r>
          </a:p>
          <a:p>
            <a:pPr algn="just">
              <a:buFontTx/>
              <a:buNone/>
            </a:pPr>
            <a:endParaRPr lang="de-AT" sz="1700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algn="just">
              <a:buFontTx/>
              <a:buNone/>
            </a:pPr>
            <a:endParaRPr lang="de-AT" sz="1700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>
              <a:buNone/>
            </a:pPr>
            <a:endParaRPr lang="de-DE" sz="17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77354" y="986228"/>
            <a:ext cx="14585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UN-BRK</a:t>
            </a:r>
          </a:p>
          <a:p>
            <a:r>
              <a:rPr lang="de-DE" sz="2200" b="1" dirty="0" smtClean="0"/>
              <a:t>Art. 3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2253651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594440"/>
            <a:ext cx="6508377" cy="1067288"/>
          </a:xfrm>
        </p:spPr>
        <p:txBody>
          <a:bodyPr/>
          <a:lstStyle/>
          <a:p>
            <a:r>
              <a:rPr lang="de-DE" b="1" dirty="0" smtClean="0">
                <a:solidFill>
                  <a:srgbClr val="000000"/>
                </a:solidFill>
              </a:rPr>
              <a:t>Artikel 2 der UN-BRK</a:t>
            </a:r>
            <a:endParaRPr lang="de-DE" b="1" dirty="0">
              <a:solidFill>
                <a:srgbClr val="0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2053516"/>
            <a:ext cx="6508377" cy="4498821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Information wird durch Kommunikation weitergegeben.</a:t>
            </a:r>
            <a:endParaRPr lang="de-AT" sz="1900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algn="just">
              <a:buFontTx/>
              <a:buNone/>
            </a:pP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Artikel 2: Zu </a:t>
            </a:r>
            <a:r>
              <a:rPr lang="de-AT" sz="1900" b="1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Kommunikation</a:t>
            </a: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 gehören:</a:t>
            </a:r>
          </a:p>
          <a:p>
            <a:pPr algn="just">
              <a:buFontTx/>
              <a:buNone/>
            </a:pPr>
            <a:r>
              <a:rPr lang="de-AT" sz="19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#</a:t>
            </a: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Sprachen jeder Art (zum Beispiel Gebärdensprache)</a:t>
            </a:r>
          </a:p>
          <a:p>
            <a:pPr algn="just">
              <a:buFontTx/>
              <a:buNone/>
            </a:pPr>
            <a:r>
              <a:rPr lang="de-AT" sz="19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#</a:t>
            </a: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Texte jeder Art (zum Beispiel in Einfacher Sprache, in Großdruck, in Brailleschrift)</a:t>
            </a:r>
          </a:p>
          <a:p>
            <a:pPr algn="just">
              <a:buFontTx/>
              <a:buNone/>
            </a:pPr>
            <a:r>
              <a:rPr lang="de-AT" sz="19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#</a:t>
            </a: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Barrierefreies Multimedia (zum Beispiel Handy, Internet)</a:t>
            </a:r>
          </a:p>
          <a:p>
            <a:pPr algn="just">
              <a:buFontTx/>
              <a:buNone/>
            </a:pPr>
            <a:r>
              <a:rPr lang="de-AT" sz="1900" dirty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#</a:t>
            </a:r>
            <a:r>
              <a:rPr lang="de-AT" sz="1900" dirty="0" smtClean="0">
                <a:solidFill>
                  <a:srgbClr val="000000"/>
                </a:solidFill>
                <a:latin typeface="Century Gothic"/>
                <a:ea typeface="ＭＳ Ｐゴシック" charset="0"/>
                <a:cs typeface="Century Gothic"/>
              </a:rPr>
              <a:t>Barrierefreie Informations- und Kommunikationstechnologien grundsätzlich</a:t>
            </a:r>
          </a:p>
          <a:p>
            <a:pPr algn="just">
              <a:buFontTx/>
              <a:buNone/>
            </a:pPr>
            <a:endParaRPr lang="de-AT" sz="1700" dirty="0">
              <a:solidFill>
                <a:srgbClr val="FF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algn="just">
              <a:buFontTx/>
              <a:buNone/>
            </a:pPr>
            <a:r>
              <a:rPr lang="de-AT" sz="1700" dirty="0" smtClean="0">
                <a:solidFill>
                  <a:srgbClr val="FF0000"/>
                </a:solidFill>
                <a:latin typeface="Century Gothic"/>
                <a:ea typeface="ＭＳ Ｐゴシック" charset="0"/>
                <a:cs typeface="Century Gothic"/>
              </a:rPr>
              <a:t> </a:t>
            </a:r>
          </a:p>
          <a:p>
            <a:pPr algn="just">
              <a:buFontTx/>
              <a:buNone/>
            </a:pPr>
            <a:endParaRPr lang="de-AT" sz="1700" dirty="0">
              <a:solidFill>
                <a:srgbClr val="000000"/>
              </a:solidFill>
              <a:latin typeface="Century Gothic"/>
              <a:ea typeface="ＭＳ Ｐゴシック" charset="0"/>
              <a:cs typeface="Century Gothic"/>
            </a:endParaRPr>
          </a:p>
          <a:p>
            <a:pPr marL="0" indent="0">
              <a:buNone/>
            </a:pPr>
            <a:endParaRPr lang="de-DE" sz="1700" dirty="0">
              <a:solidFill>
                <a:srgbClr val="000000"/>
              </a:solidFill>
              <a:latin typeface="Century Gothic"/>
              <a:cs typeface="Century Gothic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377354" y="986228"/>
            <a:ext cx="14585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UN-BRK</a:t>
            </a:r>
          </a:p>
          <a:p>
            <a:r>
              <a:rPr lang="de-DE" sz="2200" b="1" dirty="0" smtClean="0"/>
              <a:t>Art. 2</a:t>
            </a:r>
            <a:endParaRPr lang="de-DE" sz="2200" b="1" dirty="0"/>
          </a:p>
        </p:txBody>
      </p:sp>
    </p:spTree>
    <p:extLst>
      <p:ext uri="{BB962C8B-B14F-4D97-AF65-F5344CB8AC3E}">
        <p14:creationId xmlns:p14="http://schemas.microsoft.com/office/powerpoint/2010/main" val="2335947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Zwielic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0</TotalTime>
  <Words>3107</Words>
  <Application>Microsoft Macintosh PowerPoint</Application>
  <PresentationFormat>Bildschirmpräsentation (4:3)</PresentationFormat>
  <Paragraphs>266</Paragraphs>
  <Slides>36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37" baseType="lpstr">
      <vt:lpstr>Plaza</vt:lpstr>
      <vt:lpstr>IKT-Forum, die Tagung für Menschen mit und ohne Behinderungen: Praxis – Forschung – Entwicklung, Linz, 9. Juli 2018</vt:lpstr>
      <vt:lpstr>Aufbau meines Referats</vt:lpstr>
      <vt:lpstr>Was bedeutet IKT?</vt:lpstr>
      <vt:lpstr>Welche Barrieren (Hindernisse) gibt es?</vt:lpstr>
      <vt:lpstr>Was sind barrierefreie IKT?</vt:lpstr>
      <vt:lpstr>Barrierefreie IKT-Lösungen</vt:lpstr>
      <vt:lpstr>Was ist die UN-BRK?</vt:lpstr>
      <vt:lpstr>Artikel 3 der UN-BRK</vt:lpstr>
      <vt:lpstr>Artikel 2 der UN-BRK</vt:lpstr>
      <vt:lpstr>Artikel 9 der UN-BRK</vt:lpstr>
      <vt:lpstr>Was ist Inklusion? (1)</vt:lpstr>
      <vt:lpstr>Was ist Inklusion? (2)</vt:lpstr>
      <vt:lpstr>Für wen ist Inklusion gut und wichtig?</vt:lpstr>
      <vt:lpstr>Wir leben in einer Informationsgesellschaft</vt:lpstr>
      <vt:lpstr>IKT und Inklusion (1) </vt:lpstr>
      <vt:lpstr>IKT und Inklusion (2) </vt:lpstr>
      <vt:lpstr>IKT und Inklusion (3) </vt:lpstr>
      <vt:lpstr>IKT und Inklusion (4) </vt:lpstr>
      <vt:lpstr>IKT und Inklusion (5) </vt:lpstr>
      <vt:lpstr>Was macht die Europäische Union (EU) und Österreich? (1)</vt:lpstr>
      <vt:lpstr>Was macht die Europäische Union (EU) und Österreich? (2)</vt:lpstr>
      <vt:lpstr>Was macht die Europäische Union (EU) und Österreich? (3)</vt:lpstr>
      <vt:lpstr>Seit 2016 gilt die Web-Accessibility-Richtlinie</vt:lpstr>
      <vt:lpstr>Was macht die Europäische Union (EU) und Österreich? (4)</vt:lpstr>
      <vt:lpstr>Was macht die Europäische Union (EU) und Österreich? (5)</vt:lpstr>
      <vt:lpstr>Die Begründungen haben sich geändert</vt:lpstr>
      <vt:lpstr>Was machen wir in Österreich? (1)</vt:lpstr>
      <vt:lpstr>Was machen wir in Österreich? (2)</vt:lpstr>
      <vt:lpstr>Umsetzung von Barrierefreiheit</vt:lpstr>
      <vt:lpstr>Was müssen wir in Österreich in den nächsten Jahren machen? (1)</vt:lpstr>
      <vt:lpstr>Was müssen wir in Österreich in den nächsten Jahren machen? (2)</vt:lpstr>
      <vt:lpstr>Was müssen wir in Österreich in den nächsten Jahren machen? (3)</vt:lpstr>
      <vt:lpstr>Zusammenfassung:  Digitale Inklusion </vt:lpstr>
      <vt:lpstr>Zusammenfassung:  Für alle Menschen </vt:lpstr>
      <vt:lpstr>Zusammenfassung:  Nur gemeinsam gelingt es</vt:lpstr>
      <vt:lpstr>Vielen Dank...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Ursula Naue</dc:creator>
  <cp:lastModifiedBy>Ursula Naue</cp:lastModifiedBy>
  <cp:revision>528</cp:revision>
  <dcterms:created xsi:type="dcterms:W3CDTF">2018-05-20T06:29:24Z</dcterms:created>
  <dcterms:modified xsi:type="dcterms:W3CDTF">2018-07-09T04:41:12Z</dcterms:modified>
</cp:coreProperties>
</file>