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342" r:id="rId2"/>
    <p:sldId id="257" r:id="rId3"/>
    <p:sldId id="336" r:id="rId4"/>
    <p:sldId id="337" r:id="rId5"/>
    <p:sldId id="343" r:id="rId6"/>
    <p:sldId id="344" r:id="rId7"/>
    <p:sldId id="346" r:id="rId8"/>
    <p:sldId id="345" r:id="rId9"/>
    <p:sldId id="338" r:id="rId10"/>
    <p:sldId id="339" r:id="rId11"/>
    <p:sldId id="340" r:id="rId12"/>
    <p:sldId id="341" r:id="rId13"/>
  </p:sldIdLst>
  <p:sldSz cx="9144000" cy="6858000" type="screen4x3"/>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94660" autoAdjust="0"/>
  </p:normalViewPr>
  <p:slideViewPr>
    <p:cSldViewPr>
      <p:cViewPr varScale="1">
        <p:scale>
          <a:sx n="86" d="100"/>
          <a:sy n="86" d="100"/>
        </p:scale>
        <p:origin x="1536"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09"/>
    </p:cViewPr>
  </p:sorterViewPr>
  <p:notesViewPr>
    <p:cSldViewPr>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1"/>
            <a:ext cx="2945659" cy="493712"/>
          </a:xfrm>
          <a:prstGeom prst="rect">
            <a:avLst/>
          </a:prstGeom>
        </p:spPr>
        <p:txBody>
          <a:bodyPr vert="horz" lIns="91440" tIns="45720" rIns="91440" bIns="45720" rtlCol="0"/>
          <a:lstStyle>
            <a:lvl1pPr algn="r">
              <a:defRPr sz="1200"/>
            </a:lvl1pPr>
          </a:lstStyle>
          <a:p>
            <a:fld id="{58FC5EC7-333F-4E29-A863-6E16DC435195}" type="datetimeFigureOut">
              <a:rPr lang="de-DE" smtClean="0"/>
              <a:t>09.07.2018</a:t>
            </a:fld>
            <a:endParaRPr lang="de-DE"/>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78825"/>
            <a:ext cx="2945659" cy="49371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8825"/>
            <a:ext cx="2945659" cy="493712"/>
          </a:xfrm>
          <a:prstGeom prst="rect">
            <a:avLst/>
          </a:prstGeom>
        </p:spPr>
        <p:txBody>
          <a:bodyPr vert="horz" lIns="91440" tIns="45720" rIns="91440" bIns="45720" rtlCol="0" anchor="b"/>
          <a:lstStyle>
            <a:lvl1pPr algn="r">
              <a:defRPr sz="1200"/>
            </a:lvl1pPr>
          </a:lstStyle>
          <a:p>
            <a:fld id="{981C789E-FA22-4EF5-BFE5-FBA7DEB867D8}" type="slidenum">
              <a:rPr lang="de-DE" smtClean="0"/>
              <a:t>‹Nr.›</a:t>
            </a:fld>
            <a:endParaRPr lang="de-DE"/>
          </a:p>
        </p:txBody>
      </p:sp>
    </p:spTree>
    <p:extLst>
      <p:ext uri="{BB962C8B-B14F-4D97-AF65-F5344CB8AC3E}">
        <p14:creationId xmlns:p14="http://schemas.microsoft.com/office/powerpoint/2010/main" val="580511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2</a:t>
            </a:fld>
            <a:endParaRPr lang="de-DE"/>
          </a:p>
        </p:txBody>
      </p:sp>
    </p:spTree>
    <p:extLst>
      <p:ext uri="{BB962C8B-B14F-4D97-AF65-F5344CB8AC3E}">
        <p14:creationId xmlns:p14="http://schemas.microsoft.com/office/powerpoint/2010/main" val="3147828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11</a:t>
            </a:fld>
            <a:endParaRPr lang="de-DE"/>
          </a:p>
        </p:txBody>
      </p:sp>
    </p:spTree>
    <p:extLst>
      <p:ext uri="{BB962C8B-B14F-4D97-AF65-F5344CB8AC3E}">
        <p14:creationId xmlns:p14="http://schemas.microsoft.com/office/powerpoint/2010/main" val="2326735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12</a:t>
            </a:fld>
            <a:endParaRPr lang="de-DE"/>
          </a:p>
        </p:txBody>
      </p:sp>
    </p:spTree>
    <p:extLst>
      <p:ext uri="{BB962C8B-B14F-4D97-AF65-F5344CB8AC3E}">
        <p14:creationId xmlns:p14="http://schemas.microsoft.com/office/powerpoint/2010/main" val="3192310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3</a:t>
            </a:fld>
            <a:endParaRPr lang="de-DE"/>
          </a:p>
        </p:txBody>
      </p:sp>
    </p:spTree>
    <p:extLst>
      <p:ext uri="{BB962C8B-B14F-4D97-AF65-F5344CB8AC3E}">
        <p14:creationId xmlns:p14="http://schemas.microsoft.com/office/powerpoint/2010/main" val="3062587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4</a:t>
            </a:fld>
            <a:endParaRPr lang="de-DE"/>
          </a:p>
        </p:txBody>
      </p:sp>
    </p:spTree>
    <p:extLst>
      <p:ext uri="{BB962C8B-B14F-4D97-AF65-F5344CB8AC3E}">
        <p14:creationId xmlns:p14="http://schemas.microsoft.com/office/powerpoint/2010/main" val="4199803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5</a:t>
            </a:fld>
            <a:endParaRPr lang="de-DE"/>
          </a:p>
        </p:txBody>
      </p:sp>
    </p:spTree>
    <p:extLst>
      <p:ext uri="{BB962C8B-B14F-4D97-AF65-F5344CB8AC3E}">
        <p14:creationId xmlns:p14="http://schemas.microsoft.com/office/powerpoint/2010/main" val="852276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6</a:t>
            </a:fld>
            <a:endParaRPr lang="de-DE"/>
          </a:p>
        </p:txBody>
      </p:sp>
    </p:spTree>
    <p:extLst>
      <p:ext uri="{BB962C8B-B14F-4D97-AF65-F5344CB8AC3E}">
        <p14:creationId xmlns:p14="http://schemas.microsoft.com/office/powerpoint/2010/main" val="1118597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7</a:t>
            </a:fld>
            <a:endParaRPr lang="de-DE"/>
          </a:p>
        </p:txBody>
      </p:sp>
    </p:spTree>
    <p:extLst>
      <p:ext uri="{BB962C8B-B14F-4D97-AF65-F5344CB8AC3E}">
        <p14:creationId xmlns:p14="http://schemas.microsoft.com/office/powerpoint/2010/main" val="1118597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8</a:t>
            </a:fld>
            <a:endParaRPr lang="de-DE"/>
          </a:p>
        </p:txBody>
      </p:sp>
    </p:spTree>
    <p:extLst>
      <p:ext uri="{BB962C8B-B14F-4D97-AF65-F5344CB8AC3E}">
        <p14:creationId xmlns:p14="http://schemas.microsoft.com/office/powerpoint/2010/main" val="1151844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9</a:t>
            </a:fld>
            <a:endParaRPr lang="de-DE"/>
          </a:p>
        </p:txBody>
      </p:sp>
    </p:spTree>
    <p:extLst>
      <p:ext uri="{BB962C8B-B14F-4D97-AF65-F5344CB8AC3E}">
        <p14:creationId xmlns:p14="http://schemas.microsoft.com/office/powerpoint/2010/main" val="466800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81C789E-FA22-4EF5-BFE5-FBA7DEB867D8}" type="slidenum">
              <a:rPr lang="de-DE" smtClean="0"/>
              <a:t>10</a:t>
            </a:fld>
            <a:endParaRPr lang="de-DE"/>
          </a:p>
        </p:txBody>
      </p:sp>
    </p:spTree>
    <p:extLst>
      <p:ext uri="{BB962C8B-B14F-4D97-AF65-F5344CB8AC3E}">
        <p14:creationId xmlns:p14="http://schemas.microsoft.com/office/powerpoint/2010/main" val="38859464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98425"/>
            <a:ext cx="2376488" cy="136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5" name="Datumsplatzhalter 3"/>
          <p:cNvSpPr>
            <a:spLocks noGrp="1"/>
          </p:cNvSpPr>
          <p:nvPr>
            <p:ph type="dt" sz="half" idx="10"/>
          </p:nvPr>
        </p:nvSpPr>
        <p:spPr/>
        <p:txBody>
          <a:bodyPr/>
          <a:lstStyle>
            <a:lvl1pPr fontAlgn="base">
              <a:spcBef>
                <a:spcPct val="0"/>
              </a:spcBef>
              <a:spcAft>
                <a:spcPct val="0"/>
              </a:spcAft>
              <a:defRPr>
                <a:latin typeface="Calibri" pitchFamily="34" charset="0"/>
                <a:cs typeface="Arial" pitchFamily="34" charset="0"/>
              </a:defRPr>
            </a:lvl1pPr>
          </a:lstStyle>
          <a:p>
            <a:pPr>
              <a:defRPr/>
            </a:pPr>
            <a:fld id="{1D78C69D-9046-4EB1-9EEB-60EC8A70FFC5}" type="datetime1">
              <a:rPr lang="de-DE"/>
              <a:pPr>
                <a:defRPr/>
              </a:pPr>
              <a:t>09.07.2018</a:t>
            </a:fld>
            <a:endParaRPr lang="de-DE"/>
          </a:p>
        </p:txBody>
      </p:sp>
      <p:sp>
        <p:nvSpPr>
          <p:cNvPr id="6" name="Foliennummernplatzhalter 5"/>
          <p:cNvSpPr>
            <a:spLocks noGrp="1"/>
          </p:cNvSpPr>
          <p:nvPr>
            <p:ph type="sldNum" sz="quarter" idx="11"/>
          </p:nvPr>
        </p:nvSpPr>
        <p:spPr/>
        <p:txBody>
          <a:bodyPr/>
          <a:lstStyle>
            <a:lvl1pPr fontAlgn="base">
              <a:spcBef>
                <a:spcPct val="0"/>
              </a:spcBef>
              <a:spcAft>
                <a:spcPct val="0"/>
              </a:spcAft>
              <a:defRPr>
                <a:latin typeface="Calibri" pitchFamily="34" charset="0"/>
                <a:cs typeface="Arial" pitchFamily="34" charset="0"/>
              </a:defRPr>
            </a:lvl1pPr>
          </a:lstStyle>
          <a:p>
            <a:pPr>
              <a:defRPr/>
            </a:pPr>
            <a:fld id="{7993E681-11E7-4BD4-8653-8318FEBE63F1}" type="slidenum">
              <a:rPr lang="de-DE"/>
              <a:pPr>
                <a:defRPr/>
              </a:pPr>
              <a:t>‹Nr.›</a:t>
            </a:fld>
            <a:endParaRPr lang="de-DE"/>
          </a:p>
        </p:txBody>
      </p:sp>
    </p:spTree>
    <p:extLst>
      <p:ext uri="{BB962C8B-B14F-4D97-AF65-F5344CB8AC3E}">
        <p14:creationId xmlns:p14="http://schemas.microsoft.com/office/powerpoint/2010/main" val="210277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Inhaltsplatzhalter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0475" y="5973763"/>
            <a:ext cx="1533525"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Foliennummernplatzhalter 5"/>
          <p:cNvSpPr>
            <a:spLocks noGrp="1"/>
          </p:cNvSpPr>
          <p:nvPr>
            <p:ph type="sldNum" sz="quarter" idx="12"/>
          </p:nvPr>
        </p:nvSpPr>
        <p:spPr/>
        <p:txBody>
          <a:bodyPr/>
          <a:lstStyle>
            <a:lvl1pPr fontAlgn="base">
              <a:spcBef>
                <a:spcPct val="0"/>
              </a:spcBef>
              <a:spcAft>
                <a:spcPct val="0"/>
              </a:spcAft>
              <a:defRPr dirty="0">
                <a:latin typeface="Calibri" pitchFamily="34" charset="0"/>
                <a:cs typeface="Arial" pitchFamily="34" charset="0"/>
              </a:defRPr>
            </a:lvl1pPr>
          </a:lstStyle>
          <a:p>
            <a:pPr>
              <a:defRPr/>
            </a:pPr>
            <a:endParaRPr lang="de-DE" dirty="0"/>
          </a:p>
        </p:txBody>
      </p:sp>
    </p:spTree>
    <p:extLst>
      <p:ext uri="{BB962C8B-B14F-4D97-AF65-F5344CB8AC3E}">
        <p14:creationId xmlns:p14="http://schemas.microsoft.com/office/powerpoint/2010/main" val="299577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fontAlgn="base">
              <a:spcBef>
                <a:spcPct val="0"/>
              </a:spcBef>
              <a:spcAft>
                <a:spcPct val="0"/>
              </a:spcAft>
              <a:defRPr>
                <a:latin typeface="Calibri" pitchFamily="34" charset="0"/>
                <a:cs typeface="Arial" pitchFamily="34" charset="0"/>
              </a:defRPr>
            </a:lvl1pPr>
          </a:lstStyle>
          <a:p>
            <a:pPr>
              <a:defRPr/>
            </a:pPr>
            <a:fld id="{24C7EAB5-24C6-49D9-BCFF-07F4B52EBABC}" type="datetime1">
              <a:rPr lang="de-DE"/>
              <a:pPr>
                <a:defRPr/>
              </a:pPr>
              <a:t>09.07.2018</a:t>
            </a:fld>
            <a:endParaRPr lang="de-DE"/>
          </a:p>
        </p:txBody>
      </p:sp>
      <p:sp>
        <p:nvSpPr>
          <p:cNvPr id="6" name="Fußzeilenplatzhalter 5"/>
          <p:cNvSpPr>
            <a:spLocks noGrp="1"/>
          </p:cNvSpPr>
          <p:nvPr>
            <p:ph type="ftr" sz="quarter" idx="11"/>
          </p:nvPr>
        </p:nvSpPr>
        <p:spPr/>
        <p:txBody>
          <a:bodyPr/>
          <a:lstStyle>
            <a:lvl1pPr fontAlgn="base">
              <a:spcBef>
                <a:spcPct val="0"/>
              </a:spcBef>
              <a:spcAft>
                <a:spcPct val="0"/>
              </a:spcAft>
              <a:defRPr>
                <a:latin typeface="Calibri" pitchFamily="34" charset="0"/>
                <a:cs typeface="Arial" pitchFamily="34" charset="0"/>
              </a:defRPr>
            </a:lvl1pPr>
          </a:lstStyle>
          <a:p>
            <a:pPr>
              <a:defRPr/>
            </a:pPr>
            <a:endParaRPr lang="de-DE"/>
          </a:p>
        </p:txBody>
      </p:sp>
      <p:sp>
        <p:nvSpPr>
          <p:cNvPr id="7" name="Foliennummernplatzhalter 6"/>
          <p:cNvSpPr>
            <a:spLocks noGrp="1"/>
          </p:cNvSpPr>
          <p:nvPr>
            <p:ph type="sldNum" sz="quarter" idx="12"/>
          </p:nvPr>
        </p:nvSpPr>
        <p:spPr/>
        <p:txBody>
          <a:bodyPr/>
          <a:lstStyle>
            <a:lvl1pPr fontAlgn="base">
              <a:spcBef>
                <a:spcPct val="0"/>
              </a:spcBef>
              <a:spcAft>
                <a:spcPct val="0"/>
              </a:spcAft>
              <a:defRPr>
                <a:latin typeface="Calibri" pitchFamily="34" charset="0"/>
                <a:cs typeface="Arial" pitchFamily="34" charset="0"/>
              </a:defRPr>
            </a:lvl1pPr>
          </a:lstStyle>
          <a:p>
            <a:pPr>
              <a:defRPr/>
            </a:pPr>
            <a:fld id="{19BF197B-5CAC-498C-AB04-129BCD16C00B}" type="slidenum">
              <a:rPr lang="de-DE"/>
              <a:pPr>
                <a:defRPr/>
              </a:pPr>
              <a:t>‹Nr.›</a:t>
            </a:fld>
            <a:endParaRPr lang="de-DE"/>
          </a:p>
        </p:txBody>
      </p:sp>
    </p:spTree>
    <p:extLst>
      <p:ext uri="{BB962C8B-B14F-4D97-AF65-F5344CB8AC3E}">
        <p14:creationId xmlns:p14="http://schemas.microsoft.com/office/powerpoint/2010/main" val="144425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fontAlgn="base">
              <a:spcBef>
                <a:spcPct val="0"/>
              </a:spcBef>
              <a:spcAft>
                <a:spcPct val="0"/>
              </a:spcAft>
              <a:defRPr>
                <a:latin typeface="Calibri" pitchFamily="34" charset="0"/>
                <a:cs typeface="Arial" pitchFamily="34" charset="0"/>
              </a:defRPr>
            </a:lvl1pPr>
          </a:lstStyle>
          <a:p>
            <a:pPr>
              <a:defRPr/>
            </a:pPr>
            <a:fld id="{FF9CFCD4-0A90-46D1-8B02-CF411F97688A}" type="datetime1">
              <a:rPr lang="de-DE"/>
              <a:pPr>
                <a:defRPr/>
              </a:pPr>
              <a:t>09.07.2018</a:t>
            </a:fld>
            <a:endParaRPr lang="de-DE"/>
          </a:p>
        </p:txBody>
      </p:sp>
      <p:sp>
        <p:nvSpPr>
          <p:cNvPr id="6" name="Fußzeilenplatzhalter 5"/>
          <p:cNvSpPr>
            <a:spLocks noGrp="1"/>
          </p:cNvSpPr>
          <p:nvPr>
            <p:ph type="ftr" sz="quarter" idx="11"/>
          </p:nvPr>
        </p:nvSpPr>
        <p:spPr/>
        <p:txBody>
          <a:bodyPr/>
          <a:lstStyle>
            <a:lvl1pPr fontAlgn="base">
              <a:spcBef>
                <a:spcPct val="0"/>
              </a:spcBef>
              <a:spcAft>
                <a:spcPct val="0"/>
              </a:spcAft>
              <a:defRPr>
                <a:latin typeface="Calibri" pitchFamily="34" charset="0"/>
                <a:cs typeface="Arial" pitchFamily="34" charset="0"/>
              </a:defRPr>
            </a:lvl1pPr>
          </a:lstStyle>
          <a:p>
            <a:pPr>
              <a:defRPr/>
            </a:pPr>
            <a:endParaRPr lang="de-DE"/>
          </a:p>
        </p:txBody>
      </p:sp>
      <p:sp>
        <p:nvSpPr>
          <p:cNvPr id="7" name="Foliennummernplatzhalter 6"/>
          <p:cNvSpPr>
            <a:spLocks noGrp="1"/>
          </p:cNvSpPr>
          <p:nvPr>
            <p:ph type="sldNum" sz="quarter" idx="12"/>
          </p:nvPr>
        </p:nvSpPr>
        <p:spPr/>
        <p:txBody>
          <a:bodyPr/>
          <a:lstStyle>
            <a:lvl1pPr fontAlgn="base">
              <a:spcBef>
                <a:spcPct val="0"/>
              </a:spcBef>
              <a:spcAft>
                <a:spcPct val="0"/>
              </a:spcAft>
              <a:defRPr>
                <a:latin typeface="Calibri" pitchFamily="34" charset="0"/>
                <a:cs typeface="Arial" pitchFamily="34" charset="0"/>
              </a:defRPr>
            </a:lvl1pPr>
          </a:lstStyle>
          <a:p>
            <a:pPr>
              <a:defRPr/>
            </a:pPr>
            <a:fld id="{BFC6A65C-6729-477A-BC65-135A0DBE11F5}" type="slidenum">
              <a:rPr lang="de-DE"/>
              <a:pPr>
                <a:defRPr/>
              </a:pPr>
              <a:t>‹Nr.›</a:t>
            </a:fld>
            <a:endParaRPr lang="de-DE"/>
          </a:p>
        </p:txBody>
      </p:sp>
    </p:spTree>
    <p:extLst>
      <p:ext uri="{BB962C8B-B14F-4D97-AF65-F5344CB8AC3E}">
        <p14:creationId xmlns:p14="http://schemas.microsoft.com/office/powerpoint/2010/main" val="256535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fontAlgn="base">
              <a:spcBef>
                <a:spcPct val="0"/>
              </a:spcBef>
              <a:spcAft>
                <a:spcPct val="0"/>
              </a:spcAft>
              <a:defRPr>
                <a:latin typeface="Calibri" pitchFamily="34" charset="0"/>
                <a:cs typeface="Arial" pitchFamily="34" charset="0"/>
              </a:defRPr>
            </a:lvl1pPr>
          </a:lstStyle>
          <a:p>
            <a:pPr>
              <a:defRPr/>
            </a:pPr>
            <a:fld id="{1FCCB38A-E53C-4CF3-8C28-95D74A3B1CC5}" type="datetime1">
              <a:rPr lang="de-DE"/>
              <a:pPr>
                <a:defRPr/>
              </a:pPr>
              <a:t>09.07.2018</a:t>
            </a:fld>
            <a:endParaRPr lang="de-DE"/>
          </a:p>
        </p:txBody>
      </p:sp>
      <p:sp>
        <p:nvSpPr>
          <p:cNvPr id="6" name="Fußzeilenplatzhalter 5"/>
          <p:cNvSpPr>
            <a:spLocks noGrp="1"/>
          </p:cNvSpPr>
          <p:nvPr>
            <p:ph type="ftr" sz="quarter" idx="11"/>
          </p:nvPr>
        </p:nvSpPr>
        <p:spPr/>
        <p:txBody>
          <a:bodyPr/>
          <a:lstStyle>
            <a:lvl1pPr fontAlgn="base">
              <a:spcBef>
                <a:spcPct val="0"/>
              </a:spcBef>
              <a:spcAft>
                <a:spcPct val="0"/>
              </a:spcAft>
              <a:defRPr>
                <a:latin typeface="Calibri" pitchFamily="34" charset="0"/>
                <a:cs typeface="Arial" pitchFamily="34" charset="0"/>
              </a:defRPr>
            </a:lvl1pPr>
          </a:lstStyle>
          <a:p>
            <a:pPr>
              <a:defRPr/>
            </a:pPr>
            <a:endParaRPr lang="de-DE"/>
          </a:p>
        </p:txBody>
      </p:sp>
      <p:sp>
        <p:nvSpPr>
          <p:cNvPr id="7" name="Foliennummernplatzhalter 6"/>
          <p:cNvSpPr>
            <a:spLocks noGrp="1"/>
          </p:cNvSpPr>
          <p:nvPr>
            <p:ph type="sldNum" sz="quarter" idx="12"/>
          </p:nvPr>
        </p:nvSpPr>
        <p:spPr/>
        <p:txBody>
          <a:bodyPr/>
          <a:lstStyle>
            <a:lvl1pPr fontAlgn="base">
              <a:spcBef>
                <a:spcPct val="0"/>
              </a:spcBef>
              <a:spcAft>
                <a:spcPct val="0"/>
              </a:spcAft>
              <a:defRPr>
                <a:latin typeface="Calibri" pitchFamily="34" charset="0"/>
                <a:cs typeface="Arial" pitchFamily="34" charset="0"/>
              </a:defRPr>
            </a:lvl1pPr>
          </a:lstStyle>
          <a:p>
            <a:pPr>
              <a:defRPr/>
            </a:pPr>
            <a:fld id="{555926C9-F844-423B-A55E-004F007876CC}" type="slidenum">
              <a:rPr lang="de-DE"/>
              <a:pPr>
                <a:defRPr/>
              </a:pPr>
              <a:t>‹Nr.›</a:t>
            </a:fld>
            <a:endParaRPr lang="de-DE"/>
          </a:p>
        </p:txBody>
      </p:sp>
    </p:spTree>
    <p:extLst>
      <p:ext uri="{BB962C8B-B14F-4D97-AF65-F5344CB8AC3E}">
        <p14:creationId xmlns:p14="http://schemas.microsoft.com/office/powerpoint/2010/main" val="259435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fontAlgn="base">
              <a:spcBef>
                <a:spcPct val="0"/>
              </a:spcBef>
              <a:spcAft>
                <a:spcPct val="0"/>
              </a:spcAft>
              <a:defRPr>
                <a:latin typeface="Calibri" pitchFamily="34" charset="0"/>
                <a:cs typeface="Arial" pitchFamily="34" charset="0"/>
              </a:defRPr>
            </a:lvl1pPr>
          </a:lstStyle>
          <a:p>
            <a:pPr>
              <a:defRPr/>
            </a:pPr>
            <a:fld id="{2FDDB9A3-1F1D-444D-B3C5-FB429F0884B9}" type="datetime1">
              <a:rPr lang="de-DE"/>
              <a:pPr>
                <a:defRPr/>
              </a:pPr>
              <a:t>09.07.2018</a:t>
            </a:fld>
            <a:endParaRPr lang="de-DE"/>
          </a:p>
        </p:txBody>
      </p:sp>
      <p:sp>
        <p:nvSpPr>
          <p:cNvPr id="5" name="Fußzeilenplatzhalter 4"/>
          <p:cNvSpPr>
            <a:spLocks noGrp="1"/>
          </p:cNvSpPr>
          <p:nvPr>
            <p:ph type="ftr" sz="quarter" idx="11"/>
          </p:nvPr>
        </p:nvSpPr>
        <p:spPr/>
        <p:txBody>
          <a:bodyPr/>
          <a:lstStyle>
            <a:lvl1pPr fontAlgn="base">
              <a:spcBef>
                <a:spcPct val="0"/>
              </a:spcBef>
              <a:spcAft>
                <a:spcPct val="0"/>
              </a:spcAft>
              <a:defRPr>
                <a:latin typeface="Calibri" pitchFamily="34" charset="0"/>
                <a:cs typeface="Arial" pitchFamily="34" charset="0"/>
              </a:defRPr>
            </a:lvl1pPr>
          </a:lstStyle>
          <a:p>
            <a:pPr>
              <a:defRPr/>
            </a:pPr>
            <a:endParaRPr lang="de-DE"/>
          </a:p>
        </p:txBody>
      </p:sp>
      <p:sp>
        <p:nvSpPr>
          <p:cNvPr id="6" name="Foliennummernplatzhalter 5"/>
          <p:cNvSpPr>
            <a:spLocks noGrp="1"/>
          </p:cNvSpPr>
          <p:nvPr>
            <p:ph type="sldNum" sz="quarter" idx="12"/>
          </p:nvPr>
        </p:nvSpPr>
        <p:spPr/>
        <p:txBody>
          <a:bodyPr/>
          <a:lstStyle>
            <a:lvl1pPr fontAlgn="base">
              <a:spcBef>
                <a:spcPct val="0"/>
              </a:spcBef>
              <a:spcAft>
                <a:spcPct val="0"/>
              </a:spcAft>
              <a:defRPr>
                <a:latin typeface="Calibri" pitchFamily="34" charset="0"/>
                <a:cs typeface="Arial" pitchFamily="34" charset="0"/>
              </a:defRPr>
            </a:lvl1pPr>
          </a:lstStyle>
          <a:p>
            <a:pPr>
              <a:defRPr/>
            </a:pPr>
            <a:fld id="{AD443932-C3FB-4485-B58E-A86CFCB48556}" type="slidenum">
              <a:rPr lang="de-DE"/>
              <a:pPr>
                <a:defRPr/>
              </a:pPr>
              <a:t>‹Nr.›</a:t>
            </a:fld>
            <a:endParaRPr lang="de-DE"/>
          </a:p>
        </p:txBody>
      </p:sp>
    </p:spTree>
    <p:extLst>
      <p:ext uri="{BB962C8B-B14F-4D97-AF65-F5344CB8AC3E}">
        <p14:creationId xmlns:p14="http://schemas.microsoft.com/office/powerpoint/2010/main" val="4253081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1pPr>
              <a:defRPr sz="2800"/>
            </a:lvl1pPr>
            <a:lvl2pPr>
              <a:defRPr sz="2400"/>
            </a:lvl2pPr>
            <a:lvl3pPr>
              <a:defRPr sz="2000"/>
            </a:lvl3p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2" name="Titel 1"/>
          <p:cNvSpPr>
            <a:spLocks noGrp="1"/>
          </p:cNvSpPr>
          <p:nvPr>
            <p:ph type="title"/>
          </p:nvPr>
        </p:nvSpPr>
        <p:spPr/>
        <p:txBody>
          <a:bodyPr/>
          <a:lstStyle>
            <a:lvl1pPr>
              <a:defRPr sz="3600"/>
            </a:lvl1pPr>
          </a:lstStyle>
          <a:p>
            <a:r>
              <a:rPr lang="de-DE" smtClean="0"/>
              <a:t>Titelmasterformat durch Klicken bearbeiten</a:t>
            </a:r>
            <a:endParaRPr lang="de-DE" dirty="0"/>
          </a:p>
        </p:txBody>
      </p:sp>
      <p:pic>
        <p:nvPicPr>
          <p:cNvPr id="4" name="Inhaltsplatzhalter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0475" y="5973763"/>
            <a:ext cx="1533525"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5722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pPr>
              <a:defRPr/>
            </a:pPr>
            <a:fld id="{7406BB7A-CE17-4DF9-BD8C-3EF69BF8ECFE}" type="datetime1">
              <a:rPr lang="de-DE" smtClean="0"/>
              <a:pPr>
                <a:defRPr/>
              </a:pPr>
              <a:t>09.07.2018</a:t>
            </a:fld>
            <a:endParaRPr lang="de-DE" dirty="0"/>
          </a:p>
        </p:txBody>
      </p:sp>
      <p:sp>
        <p:nvSpPr>
          <p:cNvPr id="4" name="Fußzeilenplatzhalter 3"/>
          <p:cNvSpPr>
            <a:spLocks noGrp="1"/>
          </p:cNvSpPr>
          <p:nvPr>
            <p:ph type="ftr" sz="quarter" idx="11"/>
          </p:nvPr>
        </p:nvSpPr>
        <p:spPr/>
        <p:txBody>
          <a:bodyPr/>
          <a:lstStyle/>
          <a:p>
            <a:pPr>
              <a:defRPr/>
            </a:pPr>
            <a:endParaRPr lang="de-DE"/>
          </a:p>
        </p:txBody>
      </p:sp>
      <p:sp>
        <p:nvSpPr>
          <p:cNvPr id="5" name="Foliennummernplatzhalter 4"/>
          <p:cNvSpPr>
            <a:spLocks noGrp="1"/>
          </p:cNvSpPr>
          <p:nvPr>
            <p:ph type="sldNum" sz="quarter" idx="12"/>
          </p:nvPr>
        </p:nvSpPr>
        <p:spPr/>
        <p:txBody>
          <a:bodyPr/>
          <a:lstStyle/>
          <a:p>
            <a:pPr>
              <a:defRPr/>
            </a:pPr>
            <a:fld id="{CA4C8842-5C3C-4DAC-9CBF-B17E12F08AA9}" type="slidenum">
              <a:rPr lang="de-DE" smtClean="0"/>
              <a:pPr>
                <a:defRPr/>
              </a:pPr>
              <a:t>‹Nr.›</a:t>
            </a:fld>
            <a:endParaRPr lang="de-DE"/>
          </a:p>
        </p:txBody>
      </p:sp>
    </p:spTree>
    <p:extLst>
      <p:ext uri="{BB962C8B-B14F-4D97-AF65-F5344CB8AC3E}">
        <p14:creationId xmlns:p14="http://schemas.microsoft.com/office/powerpoint/2010/main" val="2924272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63468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900" smtClean="0">
                <a:solidFill>
                  <a:prstClr val="black">
                    <a:tint val="75000"/>
                  </a:prstClr>
                </a:solidFill>
                <a:latin typeface="Calibri"/>
                <a:cs typeface="+mn-cs"/>
              </a:defRPr>
            </a:lvl1pPr>
          </a:lstStyle>
          <a:p>
            <a:pPr>
              <a:defRPr/>
            </a:pPr>
            <a:fld id="{7406BB7A-CE17-4DF9-BD8C-3EF69BF8ECFE}" type="datetime1">
              <a:rPr lang="de-DE"/>
              <a:pPr>
                <a:defRPr/>
              </a:pPr>
              <a:t>09.07.2018</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900">
                <a:solidFill>
                  <a:prstClr val="black">
                    <a:tint val="75000"/>
                  </a:prstClr>
                </a:solidFill>
                <a:latin typeface="Calibri"/>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900" smtClean="0">
                <a:solidFill>
                  <a:prstClr val="black">
                    <a:tint val="75000"/>
                  </a:prstClr>
                </a:solidFill>
                <a:latin typeface="Calibri"/>
                <a:cs typeface="+mn-cs"/>
              </a:defRPr>
            </a:lvl1pPr>
          </a:lstStyle>
          <a:p>
            <a:pPr>
              <a:defRPr/>
            </a:pPr>
            <a:fld id="{CA4C8842-5C3C-4DAC-9CBF-B17E12F08AA9}" type="slidenum">
              <a:rPr lang="de-DE"/>
              <a:pPr>
                <a:defRPr/>
              </a:pPr>
              <a:t>‹Nr.›</a:t>
            </a:fld>
            <a:endParaRPr lang="de-DE"/>
          </a:p>
        </p:txBody>
      </p:sp>
      <p:pic>
        <p:nvPicPr>
          <p:cNvPr id="1031" name="Bild 10" descr="logo_mit_weissraum-01.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732588" y="58738"/>
            <a:ext cx="2154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hteck 7"/>
          <p:cNvSpPr>
            <a:spLocks noChangeArrowheads="1"/>
          </p:cNvSpPr>
          <p:nvPr userDrawn="1"/>
        </p:nvSpPr>
        <p:spPr bwMode="auto">
          <a:xfrm>
            <a:off x="0" y="6021388"/>
            <a:ext cx="9144000" cy="836612"/>
          </a:xfrm>
          <a:prstGeom prst="rect">
            <a:avLst/>
          </a:prstGeom>
          <a:solidFill>
            <a:srgbClr val="BDCEDA"/>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altLang="de-DE" b="1">
                <a:solidFill>
                  <a:srgbClr val="FFFFFF"/>
                </a:solidFill>
              </a:rPr>
              <a:t>       </a:t>
            </a:r>
            <a:endParaRPr lang="de-DE" altLang="de-DE" sz="2400" b="1">
              <a:solidFill>
                <a:srgbClr val="FFFFFF"/>
              </a:solidFill>
            </a:endParaRPr>
          </a:p>
        </p:txBody>
      </p:sp>
      <p:cxnSp>
        <p:nvCxnSpPr>
          <p:cNvPr id="9" name="Gerade Verbindung 8"/>
          <p:cNvCxnSpPr/>
          <p:nvPr userDrawn="1"/>
        </p:nvCxnSpPr>
        <p:spPr>
          <a:xfrm>
            <a:off x="0" y="1577975"/>
            <a:ext cx="9144000" cy="0"/>
          </a:xfrm>
          <a:prstGeom prst="line">
            <a:avLst/>
          </a:prstGeom>
          <a:ln w="57150" cmpd="sng">
            <a:solidFill>
              <a:srgbClr val="70A3D4"/>
            </a:solidFill>
          </a:ln>
          <a:effectLst/>
        </p:spPr>
        <p:style>
          <a:lnRef idx="2">
            <a:schemeClr val="accent1"/>
          </a:lnRef>
          <a:fillRef idx="0">
            <a:schemeClr val="accent1"/>
          </a:fillRef>
          <a:effectRef idx="1">
            <a:schemeClr val="accent1"/>
          </a:effectRef>
          <a:fontRef idx="minor">
            <a:schemeClr val="tx1"/>
          </a:fontRef>
        </p:style>
      </p:cxnSp>
      <p:cxnSp>
        <p:nvCxnSpPr>
          <p:cNvPr id="10" name="Gerade Verbindung 9"/>
          <p:cNvCxnSpPr/>
          <p:nvPr userDrawn="1"/>
        </p:nvCxnSpPr>
        <p:spPr>
          <a:xfrm>
            <a:off x="0" y="1525588"/>
            <a:ext cx="9144000" cy="0"/>
          </a:xfrm>
          <a:prstGeom prst="line">
            <a:avLst/>
          </a:prstGeom>
          <a:ln w="57150" cmpd="sng">
            <a:solidFill>
              <a:srgbClr val="CFE5F1"/>
            </a:solidFill>
          </a:ln>
          <a:effectLst/>
        </p:spPr>
        <p:style>
          <a:lnRef idx="2">
            <a:schemeClr val="accent1"/>
          </a:lnRef>
          <a:fillRef idx="0">
            <a:schemeClr val="accent1"/>
          </a:fillRef>
          <a:effectRef idx="1">
            <a:schemeClr val="accent1"/>
          </a:effectRef>
          <a:fontRef idx="minor">
            <a:schemeClr val="tx1"/>
          </a:fontRef>
        </p:style>
      </p:cxnSp>
      <p:sp>
        <p:nvSpPr>
          <p:cNvPr id="11" name="Textfeld 10"/>
          <p:cNvSpPr txBox="1"/>
          <p:nvPr userDrawn="1"/>
        </p:nvSpPr>
        <p:spPr>
          <a:xfrm>
            <a:off x="467546" y="6205954"/>
            <a:ext cx="5112566" cy="461665"/>
          </a:xfrm>
          <a:prstGeom prst="rect">
            <a:avLst/>
          </a:prstGeom>
          <a:noFill/>
        </p:spPr>
        <p:txBody>
          <a:bodyPr wrap="square" rtlCol="0">
            <a:spAutoFit/>
          </a:bodyPr>
          <a:lstStyle/>
          <a:p>
            <a:r>
              <a:rPr lang="de-DE" sz="2400" b="1" dirty="0" smtClean="0">
                <a:solidFill>
                  <a:schemeClr val="bg1"/>
                </a:solidFill>
              </a:rPr>
              <a:t>Institut Inklusive Pädagogik</a:t>
            </a:r>
            <a:endParaRPr lang="de-DE" sz="2400" b="1" dirty="0">
              <a:solidFill>
                <a:schemeClr val="bg1"/>
              </a:solidFill>
            </a:endParaRPr>
          </a:p>
        </p:txBody>
      </p:sp>
    </p:spTree>
    <p:extLst>
      <p:ext uri="{BB962C8B-B14F-4D97-AF65-F5344CB8AC3E}">
        <p14:creationId xmlns:p14="http://schemas.microsoft.com/office/powerpoint/2010/main" val="329498794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Lst>
  <p:hf hdr="0" ftr="0" dt="0"/>
  <p:txStyles>
    <p:titleStyle>
      <a:lvl1pPr algn="l" rtl="0" fontAlgn="base">
        <a:spcBef>
          <a:spcPct val="0"/>
        </a:spcBef>
        <a:spcAft>
          <a:spcPct val="0"/>
        </a:spcAft>
        <a:defRPr sz="3400" kern="1200">
          <a:solidFill>
            <a:schemeClr val="tx1"/>
          </a:solidFill>
          <a:latin typeface="+mj-lt"/>
          <a:ea typeface="+mj-ea"/>
          <a:cs typeface="+mj-cs"/>
        </a:defRPr>
      </a:lvl1pPr>
      <a:lvl2pPr algn="l" rtl="0" fontAlgn="base">
        <a:spcBef>
          <a:spcPct val="0"/>
        </a:spcBef>
        <a:spcAft>
          <a:spcPct val="0"/>
        </a:spcAft>
        <a:defRPr sz="3400">
          <a:solidFill>
            <a:schemeClr val="tx1"/>
          </a:solidFill>
          <a:latin typeface="Calibri" pitchFamily="34" charset="0"/>
        </a:defRPr>
      </a:lvl2pPr>
      <a:lvl3pPr algn="l" rtl="0" fontAlgn="base">
        <a:spcBef>
          <a:spcPct val="0"/>
        </a:spcBef>
        <a:spcAft>
          <a:spcPct val="0"/>
        </a:spcAft>
        <a:defRPr sz="3400">
          <a:solidFill>
            <a:schemeClr val="tx1"/>
          </a:solidFill>
          <a:latin typeface="Calibri" pitchFamily="34" charset="0"/>
        </a:defRPr>
      </a:lvl3pPr>
      <a:lvl4pPr algn="l" rtl="0" fontAlgn="base">
        <a:spcBef>
          <a:spcPct val="0"/>
        </a:spcBef>
        <a:spcAft>
          <a:spcPct val="0"/>
        </a:spcAft>
        <a:defRPr sz="3400">
          <a:solidFill>
            <a:schemeClr val="tx1"/>
          </a:solidFill>
          <a:latin typeface="Calibri" pitchFamily="34" charset="0"/>
        </a:defRPr>
      </a:lvl4pPr>
      <a:lvl5pPr algn="l" rtl="0" fontAlgn="base">
        <a:spcBef>
          <a:spcPct val="0"/>
        </a:spcBef>
        <a:spcAft>
          <a:spcPct val="0"/>
        </a:spcAft>
        <a:defRPr sz="3400">
          <a:solidFill>
            <a:schemeClr val="tx1"/>
          </a:solidFill>
          <a:latin typeface="Calibri" pitchFamily="34" charset="0"/>
        </a:defRPr>
      </a:lvl5pPr>
      <a:lvl6pPr marL="457200" algn="l" rtl="0" fontAlgn="base">
        <a:spcBef>
          <a:spcPct val="0"/>
        </a:spcBef>
        <a:spcAft>
          <a:spcPct val="0"/>
        </a:spcAft>
        <a:defRPr sz="3400">
          <a:solidFill>
            <a:schemeClr val="tx1"/>
          </a:solidFill>
          <a:latin typeface="Calibri" pitchFamily="34" charset="0"/>
        </a:defRPr>
      </a:lvl6pPr>
      <a:lvl7pPr marL="914400" algn="l" rtl="0" fontAlgn="base">
        <a:spcBef>
          <a:spcPct val="0"/>
        </a:spcBef>
        <a:spcAft>
          <a:spcPct val="0"/>
        </a:spcAft>
        <a:defRPr sz="3400">
          <a:solidFill>
            <a:schemeClr val="tx1"/>
          </a:solidFill>
          <a:latin typeface="Calibri" pitchFamily="34" charset="0"/>
        </a:defRPr>
      </a:lvl7pPr>
      <a:lvl8pPr marL="1371600" algn="l" rtl="0" fontAlgn="base">
        <a:spcBef>
          <a:spcPct val="0"/>
        </a:spcBef>
        <a:spcAft>
          <a:spcPct val="0"/>
        </a:spcAft>
        <a:defRPr sz="3400">
          <a:solidFill>
            <a:schemeClr val="tx1"/>
          </a:solidFill>
          <a:latin typeface="Calibri" pitchFamily="34" charset="0"/>
        </a:defRPr>
      </a:lvl8pPr>
      <a:lvl9pPr marL="1828800" algn="l" rtl="0" fontAlgn="base">
        <a:spcBef>
          <a:spcPct val="0"/>
        </a:spcBef>
        <a:spcAft>
          <a:spcPct val="0"/>
        </a:spcAft>
        <a:defRPr sz="3400">
          <a:solidFill>
            <a:schemeClr val="tx1"/>
          </a:solidFill>
          <a:latin typeface="Calibri" pitchFamily="34" charset="0"/>
        </a:defRPr>
      </a:lvl9pPr>
    </p:titleStyle>
    <p:bodyStyle>
      <a:lvl1pPr marL="342900" indent="-342900" algn="l" rtl="0" fontAlgn="base">
        <a:spcBef>
          <a:spcPct val="20000"/>
        </a:spcBef>
        <a:spcAft>
          <a:spcPct val="0"/>
        </a:spcAft>
        <a:buClr>
          <a:srgbClr val="376092"/>
        </a:buClr>
        <a:buFont typeface="Arial" pitchFamily="34" charset="0"/>
        <a:buChar char="•"/>
        <a:defRPr sz="3000" kern="1200">
          <a:solidFill>
            <a:schemeClr val="tx1"/>
          </a:solidFill>
          <a:latin typeface="+mn-lt"/>
          <a:ea typeface="+mn-ea"/>
          <a:cs typeface="+mn-cs"/>
        </a:defRPr>
      </a:lvl1pPr>
      <a:lvl2pPr marL="742950" indent="-285750" algn="l" rtl="0" fontAlgn="base">
        <a:spcBef>
          <a:spcPct val="20000"/>
        </a:spcBef>
        <a:spcAft>
          <a:spcPct val="0"/>
        </a:spcAft>
        <a:buClr>
          <a:srgbClr val="376092"/>
        </a:buClr>
        <a:buFont typeface="Arial" pitchFamily="34" charset="0"/>
        <a:buChar char="•"/>
        <a:defRPr sz="2600" kern="1200">
          <a:solidFill>
            <a:schemeClr val="tx1"/>
          </a:solidFill>
          <a:latin typeface="+mn-lt"/>
          <a:ea typeface="+mn-ea"/>
          <a:cs typeface="+mn-cs"/>
        </a:defRPr>
      </a:lvl2pPr>
      <a:lvl3pPr marL="1143000" indent="-228600" algn="l" rtl="0" fontAlgn="base">
        <a:spcBef>
          <a:spcPct val="20000"/>
        </a:spcBef>
        <a:spcAft>
          <a:spcPct val="0"/>
        </a:spcAft>
        <a:buClr>
          <a:srgbClr val="376092"/>
        </a:buClr>
        <a:buFont typeface="Arial" pitchFamily="34" charset="0"/>
        <a:buChar char="•"/>
        <a:defRPr sz="22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sr-ooe.gv.at/fileadmin/erlasssammlung/2017/B1-9-22-2017.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sr-ooe.gv.at/fileadmin/erlasssammlung/2017/B1-9-22-2017.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9512" y="2564904"/>
            <a:ext cx="8784976" cy="1658938"/>
          </a:xfrm>
        </p:spPr>
        <p:txBody>
          <a:bodyPr rtlCol="0">
            <a:normAutofit fontScale="90000"/>
          </a:bodyPr>
          <a:lstStyle/>
          <a:p>
            <a:pPr algn="ctr" fontAlgn="auto">
              <a:spcAft>
                <a:spcPts val="0"/>
              </a:spcAft>
              <a:defRPr/>
            </a:pPr>
            <a:r>
              <a:rPr lang="de-DE" sz="4900" dirty="0" smtClean="0"/>
              <a:t>Inklusive Modellregion  – quo </a:t>
            </a:r>
            <a:r>
              <a:rPr lang="de-DE" sz="4900" dirty="0" err="1" smtClean="0"/>
              <a:t>vadis</a:t>
            </a:r>
            <a:r>
              <a:rPr lang="de-DE" sz="4900" dirty="0" smtClean="0"/>
              <a:t>?</a:t>
            </a:r>
            <a:r>
              <a:rPr lang="de-DE" sz="5300" dirty="0" smtClean="0"/>
              <a:t/>
            </a:r>
            <a:br>
              <a:rPr lang="de-DE" sz="5300" dirty="0" smtClean="0"/>
            </a:br>
            <a:r>
              <a:rPr lang="de-DE" sz="3600" dirty="0" smtClean="0"/>
              <a:t>Aufgaben, Zielsetzungen und erste Ergebnisse </a:t>
            </a:r>
            <a:br>
              <a:rPr lang="de-DE" sz="3600" dirty="0" smtClean="0"/>
            </a:br>
            <a:r>
              <a:rPr lang="de-DE" sz="3600" dirty="0" smtClean="0"/>
              <a:t>aus Sicht des BZIBs</a:t>
            </a:r>
            <a:r>
              <a:rPr lang="de-DE" dirty="0"/>
              <a:t/>
            </a:r>
            <a:br>
              <a:rPr lang="de-DE" dirty="0"/>
            </a:br>
            <a:endParaRPr lang="de-DE" i="1" dirty="0"/>
          </a:p>
        </p:txBody>
      </p:sp>
      <p:sp>
        <p:nvSpPr>
          <p:cNvPr id="3" name="Untertitel 2"/>
          <p:cNvSpPr>
            <a:spLocks noGrp="1"/>
          </p:cNvSpPr>
          <p:nvPr>
            <p:ph type="subTitle" idx="1"/>
          </p:nvPr>
        </p:nvSpPr>
        <p:spPr>
          <a:xfrm>
            <a:off x="827584" y="4941168"/>
            <a:ext cx="7416824" cy="1006798"/>
          </a:xfrm>
        </p:spPr>
        <p:txBody>
          <a:bodyPr rtlCol="0">
            <a:normAutofit/>
          </a:bodyPr>
          <a:lstStyle/>
          <a:p>
            <a:pPr fontAlgn="auto">
              <a:spcAft>
                <a:spcPts val="0"/>
              </a:spcAft>
              <a:buClr>
                <a:schemeClr val="accent1">
                  <a:lumMod val="75000"/>
                </a:schemeClr>
              </a:buClr>
              <a:defRPr/>
            </a:pPr>
            <a:r>
              <a:rPr lang="de-DE" altLang="de-DE" sz="2800" i="1" dirty="0" smtClean="0">
                <a:latin typeface="Arial" charset="0"/>
                <a:ea typeface="ＭＳ Ｐゴシック" pitchFamily="-112" charset="-128"/>
              </a:rPr>
              <a:t>Dr</a:t>
            </a:r>
            <a:r>
              <a:rPr lang="de-DE" altLang="de-DE" sz="2800" i="1" dirty="0">
                <a:latin typeface="Arial" charset="0"/>
                <a:ea typeface="ＭＳ Ｐゴシック" pitchFamily="-112" charset="-128"/>
              </a:rPr>
              <a:t>. Ewald </a:t>
            </a:r>
            <a:r>
              <a:rPr lang="de-DE" altLang="de-DE" sz="2800" i="1" dirty="0" smtClean="0">
                <a:latin typeface="Arial" charset="0"/>
                <a:ea typeface="ＭＳ Ｐゴシック" pitchFamily="-112" charset="-128"/>
              </a:rPr>
              <a:t>Feyerer, Prammer Wilfried, M.A.</a:t>
            </a:r>
          </a:p>
        </p:txBody>
      </p:sp>
    </p:spTree>
    <p:extLst>
      <p:ext uri="{BB962C8B-B14F-4D97-AF65-F5344CB8AC3E}">
        <p14:creationId xmlns:p14="http://schemas.microsoft.com/office/powerpoint/2010/main" val="1641729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274638"/>
            <a:ext cx="6923112" cy="1143000"/>
          </a:xfrm>
        </p:spPr>
        <p:txBody>
          <a:bodyPr/>
          <a:lstStyle/>
          <a:p>
            <a:r>
              <a:rPr lang="de-DE" sz="3200" dirty="0" err="1" smtClean="0"/>
              <a:t>Governanceperspektive</a:t>
            </a:r>
            <a:r>
              <a:rPr lang="de-DE" sz="3200" dirty="0" smtClean="0"/>
              <a:t> – Was wäre förderlich? </a:t>
            </a:r>
            <a:r>
              <a:rPr lang="de-DE" sz="1800" dirty="0" smtClean="0"/>
              <a:t>(Akteure / Strukturen / Regeln / Ressourcen)</a:t>
            </a:r>
            <a:endParaRPr lang="de-DE" sz="1800" dirty="0"/>
          </a:p>
        </p:txBody>
      </p:sp>
      <p:sp>
        <p:nvSpPr>
          <p:cNvPr id="6" name="Inhaltsplatzhalter 5"/>
          <p:cNvSpPr>
            <a:spLocks noGrp="1"/>
          </p:cNvSpPr>
          <p:nvPr>
            <p:ph idx="1"/>
          </p:nvPr>
        </p:nvSpPr>
        <p:spPr>
          <a:xfrm>
            <a:off x="323528" y="1600201"/>
            <a:ext cx="8928992" cy="4277072"/>
          </a:xfrm>
        </p:spPr>
        <p:txBody>
          <a:bodyPr/>
          <a:lstStyle/>
          <a:p>
            <a:pPr marL="0" indent="0">
              <a:buNone/>
            </a:pPr>
            <a:r>
              <a:rPr lang="de-DE" altLang="de-DE" sz="2800" dirty="0" smtClean="0">
                <a:solidFill>
                  <a:prstClr val="black"/>
                </a:solidFill>
                <a:ea typeface="ＭＳ Ｐゴシック" pitchFamily="-112" charset="-128"/>
              </a:rPr>
              <a:t>&gt;&gt;&gt; </a:t>
            </a:r>
            <a:r>
              <a:rPr lang="de-DE" altLang="de-DE" sz="2800" b="1" dirty="0">
                <a:solidFill>
                  <a:prstClr val="black"/>
                </a:solidFill>
                <a:ea typeface="ＭＳ Ｐゴシック" pitchFamily="-112" charset="-128"/>
              </a:rPr>
              <a:t>Strategie der „Verbindlichkeit mit angemessener Unterstützung der </a:t>
            </a:r>
            <a:r>
              <a:rPr lang="de-DE" altLang="de-DE" sz="2800" b="1" dirty="0" smtClean="0">
                <a:solidFill>
                  <a:prstClr val="black"/>
                </a:solidFill>
                <a:ea typeface="ＭＳ Ｐゴシック" pitchFamily="-112" charset="-128"/>
              </a:rPr>
              <a:t>Entwicklung“</a:t>
            </a:r>
          </a:p>
          <a:p>
            <a:pPr lvl="0"/>
            <a:r>
              <a:rPr lang="de-AT" sz="2800" dirty="0" smtClean="0"/>
              <a:t>Normative Signale (z.B.: keine Neuaufnahmen in </a:t>
            </a:r>
            <a:r>
              <a:rPr lang="de-AT" sz="2800" dirty="0"/>
              <a:t>Sonderschulen ab </a:t>
            </a:r>
            <a:r>
              <a:rPr lang="de-AT" sz="2800" dirty="0" smtClean="0"/>
              <a:t>…., </a:t>
            </a:r>
            <a:r>
              <a:rPr lang="de-DE" sz="2800" dirty="0"/>
              <a:t>Öffentlichkeitsarbeit</a:t>
            </a:r>
            <a:r>
              <a:rPr lang="de-AT" sz="2800" dirty="0" smtClean="0"/>
              <a:t>) </a:t>
            </a:r>
          </a:p>
          <a:p>
            <a:pPr>
              <a:spcBef>
                <a:spcPts val="0"/>
              </a:spcBef>
            </a:pPr>
            <a:r>
              <a:rPr lang="de-AT" sz="2800" dirty="0" smtClean="0"/>
              <a:t>Ressourcen Signale (z.B.: umfassende Unterstützung von Schulentwicklungsprozessen; solide Unterstützungs-strukturen für Schulen aufbauen - Bildungsdirektionen; Aufhebung der 2,7%-Deckelung; </a:t>
            </a:r>
            <a:r>
              <a:rPr lang="de-DE" sz="2800" dirty="0"/>
              <a:t>Einsatz assistierender Technologien </a:t>
            </a:r>
            <a:r>
              <a:rPr lang="de-DE" sz="2800" dirty="0" smtClean="0"/>
              <a:t>fördern, Materialien für </a:t>
            </a:r>
            <a:r>
              <a:rPr lang="de-DE" sz="2800" dirty="0"/>
              <a:t>effektive und effiziente Personalisierung des </a:t>
            </a:r>
            <a:r>
              <a:rPr lang="de-DE" sz="2800" dirty="0" smtClean="0"/>
              <a:t>Lernens entwickeln)</a:t>
            </a:r>
            <a:endParaRPr lang="de-AT" sz="2800" dirty="0" smtClean="0"/>
          </a:p>
          <a:p>
            <a:pPr lvl="0"/>
            <a:endParaRPr lang="de-DE" sz="2800" dirty="0"/>
          </a:p>
          <a:p>
            <a:pPr marL="0" indent="0">
              <a:spcBef>
                <a:spcPts val="0"/>
              </a:spcBef>
              <a:buNone/>
            </a:pPr>
            <a:endParaRPr lang="de-DE" altLang="de-DE" sz="2800" dirty="0" smtClean="0">
              <a:solidFill>
                <a:prstClr val="black"/>
              </a:solidFill>
              <a:ea typeface="ＭＳ Ｐゴシック" pitchFamily="-112" charset="-128"/>
            </a:endParaRPr>
          </a:p>
          <a:p>
            <a:pPr marL="0" indent="0">
              <a:buNone/>
            </a:pPr>
            <a:endParaRPr lang="de-DE" altLang="de-DE" sz="2800" i="1" dirty="0" smtClean="0">
              <a:solidFill>
                <a:prstClr val="black"/>
              </a:solidFill>
              <a:ea typeface="ＭＳ Ｐゴシック" pitchFamily="-112" charset="-128"/>
            </a:endParaRPr>
          </a:p>
          <a:p>
            <a:endParaRPr lang="de-DE" dirty="0" smtClean="0"/>
          </a:p>
          <a:p>
            <a:endParaRPr lang="de-DE" dirty="0"/>
          </a:p>
        </p:txBody>
      </p:sp>
    </p:spTree>
    <p:extLst>
      <p:ext uri="{BB962C8B-B14F-4D97-AF65-F5344CB8AC3E}">
        <p14:creationId xmlns:p14="http://schemas.microsoft.com/office/powerpoint/2010/main" val="1759756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281559" y="436306"/>
            <a:ext cx="6631472" cy="992024"/>
          </a:xfrm>
        </p:spPr>
        <p:txBody>
          <a:bodyPr/>
          <a:lstStyle/>
          <a:p>
            <a:r>
              <a:rPr lang="de-DE" sz="3516" dirty="0">
                <a:latin typeface="+mn-lt"/>
              </a:rPr>
              <a:t>Regierungsprogramm 2018 - 2023</a:t>
            </a:r>
          </a:p>
        </p:txBody>
      </p:sp>
      <p:sp>
        <p:nvSpPr>
          <p:cNvPr id="6" name="Inhaltsplatzhalter 5"/>
          <p:cNvSpPr>
            <a:spLocks noGrp="1"/>
          </p:cNvSpPr>
          <p:nvPr>
            <p:ph idx="1"/>
          </p:nvPr>
        </p:nvSpPr>
        <p:spPr>
          <a:xfrm>
            <a:off x="281559" y="1642688"/>
            <a:ext cx="8756224" cy="4177706"/>
          </a:xfrm>
        </p:spPr>
        <p:txBody>
          <a:bodyPr/>
          <a:lstStyle/>
          <a:p>
            <a:pPr marL="0" indent="0">
              <a:buNone/>
            </a:pPr>
            <a:r>
              <a:rPr lang="de-DE" altLang="de-DE" sz="2735" i="1" dirty="0">
                <a:solidFill>
                  <a:prstClr val="black"/>
                </a:solidFill>
                <a:ea typeface="ＭＳ Ｐゴシック" pitchFamily="-112" charset="-128"/>
              </a:rPr>
              <a:t>„Bewährtes differenziertes Schulsystem erhalten und ausbauen“ (S.59ff.)</a:t>
            </a:r>
          </a:p>
          <a:p>
            <a:pPr>
              <a:buFont typeface="Wingdings" panose="05000000000000000000" pitchFamily="2" charset="2"/>
              <a:buChar char="Ø"/>
            </a:pPr>
            <a:r>
              <a:rPr lang="de-DE" sz="2344" dirty="0"/>
              <a:t>Wiedereinführung der sonderpädagogischen Ausbildung: Ausbildungserfordernisse und Inhalte im Bereich der Sonderpädagogik definieren</a:t>
            </a:r>
          </a:p>
          <a:p>
            <a:pPr>
              <a:buFont typeface="Wingdings" panose="05000000000000000000" pitchFamily="2" charset="2"/>
              <a:buChar char="Ø"/>
            </a:pPr>
            <a:r>
              <a:rPr lang="de-DE" sz="2344" dirty="0"/>
              <a:t>Erhalt und Stärkung des Sonderschulwesens: Präzisierung der Kriterien für Inklusion von Schülerinnen und Schülern mit besonderem Förderbedarf in anderen Regelschulen, Entwicklung von anschließenden Ausbildungsmöglichkeiten (z.B. einer standardisierten Abschlussprüfung für eine Fachausbildung als Vorstufe der Lehrabschlussprüfung) </a:t>
            </a:r>
            <a:endParaRPr lang="de-DE" altLang="de-DE" sz="2735" i="1" dirty="0">
              <a:solidFill>
                <a:prstClr val="black"/>
              </a:solidFill>
              <a:ea typeface="ＭＳ Ｐゴシック" pitchFamily="-112" charset="-128"/>
            </a:endParaRPr>
          </a:p>
          <a:p>
            <a:endParaRPr lang="de-DE" dirty="0" smtClean="0"/>
          </a:p>
          <a:p>
            <a:endParaRPr lang="de-DE" dirty="0"/>
          </a:p>
        </p:txBody>
      </p:sp>
    </p:spTree>
    <p:extLst>
      <p:ext uri="{BB962C8B-B14F-4D97-AF65-F5344CB8AC3E}">
        <p14:creationId xmlns:p14="http://schemas.microsoft.com/office/powerpoint/2010/main" val="3583725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281559" y="436306"/>
            <a:ext cx="6631472" cy="992024"/>
          </a:xfrm>
        </p:spPr>
        <p:txBody>
          <a:bodyPr/>
          <a:lstStyle/>
          <a:p>
            <a:r>
              <a:rPr lang="de-DE" sz="3516" dirty="0" smtClean="0">
                <a:latin typeface="+mn-lt"/>
              </a:rPr>
              <a:t>Was wird passieren?</a:t>
            </a:r>
            <a:endParaRPr lang="de-DE" sz="3516" dirty="0">
              <a:latin typeface="+mn-lt"/>
            </a:endParaRPr>
          </a:p>
        </p:txBody>
      </p:sp>
      <p:sp>
        <p:nvSpPr>
          <p:cNvPr id="6" name="Inhaltsplatzhalter 5"/>
          <p:cNvSpPr>
            <a:spLocks noGrp="1"/>
          </p:cNvSpPr>
          <p:nvPr>
            <p:ph idx="1"/>
          </p:nvPr>
        </p:nvSpPr>
        <p:spPr>
          <a:xfrm>
            <a:off x="281559" y="1642688"/>
            <a:ext cx="8756224" cy="4177706"/>
          </a:xfrm>
        </p:spPr>
        <p:txBody>
          <a:bodyPr/>
          <a:lstStyle/>
          <a:p>
            <a:pPr>
              <a:buFont typeface="Wingdings" panose="05000000000000000000" pitchFamily="2" charset="2"/>
              <a:buChar char="Ø"/>
            </a:pPr>
            <a:r>
              <a:rPr lang="de-DE" sz="2400" dirty="0" smtClean="0"/>
              <a:t>Minister Faßmann will Consultingboard einrichten (Regierungsprogramm und UN-Konvention zusammenführen)</a:t>
            </a:r>
          </a:p>
          <a:p>
            <a:pPr>
              <a:buFont typeface="Wingdings" panose="05000000000000000000" pitchFamily="2" charset="2"/>
              <a:buChar char="Ø"/>
            </a:pPr>
            <a:r>
              <a:rPr lang="de-DE" sz="2400" dirty="0" smtClean="0"/>
              <a:t>Von den bisherigen </a:t>
            </a:r>
            <a:r>
              <a:rPr lang="de-DE" sz="2400" dirty="0"/>
              <a:t>E</a:t>
            </a:r>
            <a:r>
              <a:rPr lang="de-DE" sz="2400" dirty="0" smtClean="0"/>
              <a:t>ntwicklungen in Inklusiven Modelregionen könnte viel übernommen werden</a:t>
            </a:r>
          </a:p>
          <a:p>
            <a:pPr>
              <a:buFont typeface="Wingdings" panose="05000000000000000000" pitchFamily="2" charset="2"/>
              <a:buChar char="Ø"/>
            </a:pPr>
            <a:r>
              <a:rPr lang="de-DE" sz="2400" dirty="0" smtClean="0"/>
              <a:t>Knackpunkte: </a:t>
            </a:r>
          </a:p>
          <a:p>
            <a:pPr lvl="1">
              <a:buFont typeface="Symbol" panose="05050102010706020507" pitchFamily="18" charset="2"/>
              <a:buChar char="-"/>
            </a:pPr>
            <a:r>
              <a:rPr lang="de-DE" sz="2400" dirty="0" smtClean="0"/>
              <a:t>Kostendeckelung (Sparprogramm wird momentan mit Inklusion verbrämt)</a:t>
            </a:r>
          </a:p>
          <a:p>
            <a:pPr lvl="1">
              <a:buFont typeface="Symbol" panose="05050102010706020507" pitchFamily="18" charset="2"/>
              <a:buChar char="-"/>
            </a:pPr>
            <a:r>
              <a:rPr lang="de-DE" sz="2400" dirty="0" smtClean="0"/>
              <a:t>Unterstützungsstrukturen in den neuen Bildungsregionen (PBZ / FIDS)</a:t>
            </a:r>
            <a:endParaRPr lang="de-DE" sz="2400" dirty="0"/>
          </a:p>
          <a:p>
            <a:pPr marL="0" indent="0">
              <a:buNone/>
            </a:pPr>
            <a:endParaRPr lang="de-DE" sz="2400" dirty="0" smtClean="0"/>
          </a:p>
          <a:p>
            <a:endParaRPr lang="de-DE" dirty="0"/>
          </a:p>
        </p:txBody>
      </p:sp>
    </p:spTree>
    <p:extLst>
      <p:ext uri="{BB962C8B-B14F-4D97-AF65-F5344CB8AC3E}">
        <p14:creationId xmlns:p14="http://schemas.microsoft.com/office/powerpoint/2010/main" val="143414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Meilensteine der Entwicklung</a:t>
            </a:r>
            <a:endParaRPr lang="de-DE" dirty="0"/>
          </a:p>
        </p:txBody>
      </p:sp>
      <p:sp>
        <p:nvSpPr>
          <p:cNvPr id="6" name="Inhaltsplatzhalter 5"/>
          <p:cNvSpPr>
            <a:spLocks noGrp="1"/>
          </p:cNvSpPr>
          <p:nvPr>
            <p:ph idx="1"/>
          </p:nvPr>
        </p:nvSpPr>
        <p:spPr>
          <a:xfrm>
            <a:off x="457200" y="1600201"/>
            <a:ext cx="8651304" cy="4277072"/>
          </a:xfrm>
        </p:spPr>
        <p:txBody>
          <a:bodyPr/>
          <a:lstStyle/>
          <a:p>
            <a:r>
              <a:rPr lang="de-DE" b="1" dirty="0" smtClean="0"/>
              <a:t>Aufbruch</a:t>
            </a:r>
            <a:r>
              <a:rPr lang="de-DE" dirty="0" smtClean="0"/>
              <a:t> (1984 – 1993: erste Schulversuche, klares politisches Bekenntnis, Elterndruck, Freiwilligkeit, wissenschaftliche Begleitung &gt; gute Insellösungen)</a:t>
            </a:r>
          </a:p>
          <a:p>
            <a:r>
              <a:rPr lang="de-DE" b="1" dirty="0" smtClean="0"/>
              <a:t>Implementierung</a:t>
            </a:r>
            <a:r>
              <a:rPr lang="de-DE" dirty="0" smtClean="0"/>
              <a:t> (1993 – 2001: Elternwahlrecht, SPZs, Fort- und Weiterbildung, ausreichend Ressourcen für Parallelsysteme)</a:t>
            </a:r>
          </a:p>
          <a:p>
            <a:r>
              <a:rPr lang="de-DE" b="1" dirty="0" smtClean="0"/>
              <a:t>Normalisierung</a:t>
            </a:r>
            <a:r>
              <a:rPr lang="de-DE" dirty="0" smtClean="0"/>
              <a:t> (ab 2001: Zwei-Gruppen-Denken</a:t>
            </a:r>
            <a:r>
              <a:rPr lang="de-DE" dirty="0"/>
              <a:t>, Ressourcen werden stetig </a:t>
            </a:r>
            <a:r>
              <a:rPr lang="de-DE" dirty="0" smtClean="0"/>
              <a:t>weniger, Verbreiterung bei gleichzeitiger Verflachung der Qualität)</a:t>
            </a:r>
            <a:endParaRPr lang="de-DE" dirty="0"/>
          </a:p>
        </p:txBody>
      </p:sp>
    </p:spTree>
    <p:extLst>
      <p:ext uri="{BB962C8B-B14F-4D97-AF65-F5344CB8AC3E}">
        <p14:creationId xmlns:p14="http://schemas.microsoft.com/office/powerpoint/2010/main" val="3504685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Meilensteine der Entwicklung</a:t>
            </a:r>
            <a:endParaRPr lang="de-DE" dirty="0"/>
          </a:p>
        </p:txBody>
      </p:sp>
      <p:sp>
        <p:nvSpPr>
          <p:cNvPr id="6" name="Inhaltsplatzhalter 5"/>
          <p:cNvSpPr>
            <a:spLocks noGrp="1"/>
          </p:cNvSpPr>
          <p:nvPr>
            <p:ph idx="1"/>
          </p:nvPr>
        </p:nvSpPr>
        <p:spPr>
          <a:xfrm>
            <a:off x="457200" y="1600201"/>
            <a:ext cx="8435280" cy="4277072"/>
          </a:xfrm>
        </p:spPr>
        <p:txBody>
          <a:bodyPr/>
          <a:lstStyle/>
          <a:p>
            <a:r>
              <a:rPr lang="de-DE" b="1" dirty="0" smtClean="0"/>
              <a:t>Ratifizierung</a:t>
            </a:r>
            <a:r>
              <a:rPr lang="de-DE" dirty="0" smtClean="0"/>
              <a:t> der UN-BRK 2006 (2008)</a:t>
            </a:r>
          </a:p>
          <a:p>
            <a:r>
              <a:rPr lang="de-DE" b="1" dirty="0" smtClean="0"/>
              <a:t>Nationaler Aktionsplan Behinderung </a:t>
            </a:r>
            <a:r>
              <a:rPr lang="de-DE" dirty="0" smtClean="0"/>
              <a:t>(2012)</a:t>
            </a:r>
            <a:r>
              <a:rPr lang="de-DE" altLang="de-DE" sz="2800" b="1" dirty="0">
                <a:solidFill>
                  <a:prstClr val="black"/>
                </a:solidFill>
                <a:ea typeface="ＭＳ Ｐゴシック" pitchFamily="-112" charset="-128"/>
              </a:rPr>
              <a:t> </a:t>
            </a:r>
            <a:r>
              <a:rPr lang="de-DE" altLang="de-DE" sz="2400" b="1" dirty="0">
                <a:solidFill>
                  <a:prstClr val="black"/>
                </a:solidFill>
                <a:ea typeface="ＭＳ Ｐゴシック" pitchFamily="-112" charset="-128"/>
              </a:rPr>
              <a:t>Maßnahme </a:t>
            </a:r>
            <a:r>
              <a:rPr lang="de-DE" altLang="de-DE" sz="2400" b="1" dirty="0" smtClean="0">
                <a:solidFill>
                  <a:prstClr val="black"/>
                </a:solidFill>
                <a:ea typeface="ＭＳ Ｐゴシック" pitchFamily="-112" charset="-128"/>
              </a:rPr>
              <a:t>125: </a:t>
            </a:r>
            <a:r>
              <a:rPr lang="de-DE" altLang="de-DE" sz="2400" i="1" dirty="0" smtClean="0">
                <a:solidFill>
                  <a:prstClr val="black"/>
                </a:solidFill>
                <a:ea typeface="ＭＳ Ｐゴシック" pitchFamily="-112" charset="-128"/>
              </a:rPr>
              <a:t>„</a:t>
            </a:r>
            <a:r>
              <a:rPr lang="de-DE" altLang="de-DE" sz="2400" i="1" dirty="0">
                <a:solidFill>
                  <a:prstClr val="black"/>
                </a:solidFill>
                <a:ea typeface="ＭＳ Ｐゴシック" pitchFamily="-112" charset="-128"/>
              </a:rPr>
              <a:t>Entwicklung von </a:t>
            </a:r>
            <a:r>
              <a:rPr lang="de-DE" altLang="de-DE" sz="2400" b="1" i="1" dirty="0">
                <a:solidFill>
                  <a:prstClr val="black"/>
                </a:solidFill>
                <a:ea typeface="ＭＳ Ｐゴシック" pitchFamily="-112" charset="-128"/>
              </a:rPr>
              <a:t>Inklusiven Modellregionen</a:t>
            </a:r>
            <a:r>
              <a:rPr lang="de-DE" altLang="de-DE" sz="2400" i="1" dirty="0">
                <a:solidFill>
                  <a:prstClr val="black"/>
                </a:solidFill>
                <a:ea typeface="ＭＳ Ｐゴシック" pitchFamily="-112" charset="-128"/>
              </a:rPr>
              <a:t>. Erfahrungssammlung und darauf aufbauend Erstellung eines detaillierten </a:t>
            </a:r>
            <a:r>
              <a:rPr lang="de-DE" altLang="de-DE" sz="2400" i="1" dirty="0" smtClean="0">
                <a:solidFill>
                  <a:prstClr val="black"/>
                </a:solidFill>
                <a:ea typeface="ＭＳ Ｐゴシック" pitchFamily="-112" charset="-128"/>
              </a:rPr>
              <a:t>Entwicklungskonzeptes </a:t>
            </a:r>
            <a:r>
              <a:rPr lang="de-DE" altLang="de-DE" sz="2400" i="1" dirty="0">
                <a:solidFill>
                  <a:prstClr val="black"/>
                </a:solidFill>
                <a:ea typeface="ＭＳ Ｐゴシック" pitchFamily="-112" charset="-128"/>
              </a:rPr>
              <a:t>sowie flächendeckender Ausbau der Inklusiven Regionen bis 2020“</a:t>
            </a:r>
            <a:r>
              <a:rPr lang="de-DE" altLang="de-DE" sz="2400" dirty="0">
                <a:solidFill>
                  <a:prstClr val="black"/>
                </a:solidFill>
                <a:ea typeface="ＭＳ Ｐゴシック" pitchFamily="-112" charset="-128"/>
              </a:rPr>
              <a:t> (S. 64)</a:t>
            </a:r>
          </a:p>
          <a:p>
            <a:pPr lvl="0">
              <a:buNone/>
            </a:pPr>
            <a:r>
              <a:rPr lang="de-DE" altLang="de-DE" sz="2400" dirty="0">
                <a:solidFill>
                  <a:prstClr val="black"/>
                </a:solidFill>
                <a:ea typeface="ＭＳ Ｐゴシック" pitchFamily="-112" charset="-128"/>
              </a:rPr>
              <a:t>	Zuständigkeit: BMUKK, Länder und </a:t>
            </a:r>
            <a:r>
              <a:rPr lang="de-DE" altLang="de-DE" sz="2400" dirty="0" smtClean="0">
                <a:solidFill>
                  <a:prstClr val="black"/>
                </a:solidFill>
                <a:ea typeface="ＭＳ Ｐゴシック" pitchFamily="-112" charset="-128"/>
              </a:rPr>
              <a:t>Gemeinden</a:t>
            </a:r>
          </a:p>
          <a:p>
            <a:r>
              <a:rPr lang="de-DE" altLang="de-DE" b="1" dirty="0"/>
              <a:t>Erlass </a:t>
            </a:r>
            <a:r>
              <a:rPr lang="de-DE" altLang="de-DE" b="1" dirty="0" smtClean="0"/>
              <a:t>„Verbindliche </a:t>
            </a:r>
            <a:r>
              <a:rPr lang="de-DE" altLang="de-DE" b="1" dirty="0"/>
              <a:t>Richtlinien </a:t>
            </a:r>
            <a:r>
              <a:rPr lang="de-DE" altLang="de-DE" dirty="0"/>
              <a:t>zur Entwicklung von Inklusiven </a:t>
            </a:r>
            <a:r>
              <a:rPr lang="de-DE" altLang="de-DE" dirty="0" smtClean="0"/>
              <a:t>Modellregionen“ </a:t>
            </a:r>
            <a:r>
              <a:rPr lang="de-DE" altLang="de-DE" dirty="0"/>
              <a:t>(</a:t>
            </a:r>
            <a:r>
              <a:rPr lang="de-DE" dirty="0"/>
              <a:t>2015)</a:t>
            </a:r>
          </a:p>
          <a:p>
            <a:endParaRPr lang="de-DE" dirty="0" smtClean="0"/>
          </a:p>
          <a:p>
            <a:endParaRPr lang="de-DE" dirty="0"/>
          </a:p>
        </p:txBody>
      </p:sp>
    </p:spTree>
    <p:extLst>
      <p:ext uri="{BB962C8B-B14F-4D97-AF65-F5344CB8AC3E}">
        <p14:creationId xmlns:p14="http://schemas.microsoft.com/office/powerpoint/2010/main" val="4239199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Zielsetzungen</a:t>
            </a:r>
            <a:endParaRPr lang="de-DE" dirty="0"/>
          </a:p>
        </p:txBody>
      </p:sp>
      <p:sp>
        <p:nvSpPr>
          <p:cNvPr id="6" name="Inhaltsplatzhalter 5"/>
          <p:cNvSpPr>
            <a:spLocks noGrp="1"/>
          </p:cNvSpPr>
          <p:nvPr>
            <p:ph idx="1"/>
          </p:nvPr>
        </p:nvSpPr>
        <p:spPr>
          <a:xfrm>
            <a:off x="179512" y="1600201"/>
            <a:ext cx="8964488" cy="4277072"/>
          </a:xfrm>
        </p:spPr>
        <p:txBody>
          <a:bodyPr/>
          <a:lstStyle/>
          <a:p>
            <a:pPr marL="0" lvl="0" indent="0">
              <a:spcBef>
                <a:spcPts val="400"/>
              </a:spcBef>
              <a:buNone/>
            </a:pPr>
            <a:r>
              <a:rPr lang="de-DE" altLang="de-DE" sz="2800" i="1" dirty="0" smtClean="0">
                <a:solidFill>
                  <a:prstClr val="black"/>
                </a:solidFill>
                <a:ea typeface="ＭＳ Ｐゴシック" pitchFamily="-112" charset="-128"/>
              </a:rPr>
              <a:t>„Das Ziel einer IMR muss sein, die inklusive pädagogische Qualität und den Support an Regelschulen so zu heben, dass aussondernde Einrichtungen möglichst nicht mehr gebraucht werden, wie es die UN-Behindertenrechtskonvention und der NAP-Behinderung 2012-2020 vorsehen.“</a:t>
            </a:r>
          </a:p>
          <a:p>
            <a:pPr lvl="0">
              <a:spcBef>
                <a:spcPts val="400"/>
              </a:spcBef>
            </a:pPr>
            <a:r>
              <a:rPr lang="de-DE" sz="1800" b="1" dirty="0" smtClean="0">
                <a:solidFill>
                  <a:prstClr val="black"/>
                </a:solidFill>
              </a:rPr>
              <a:t>Qualitätsentwicklung </a:t>
            </a:r>
            <a:r>
              <a:rPr lang="de-DE" sz="1800" dirty="0">
                <a:solidFill>
                  <a:prstClr val="black"/>
                </a:solidFill>
              </a:rPr>
              <a:t>&gt; </a:t>
            </a:r>
            <a:r>
              <a:rPr lang="de-DE" sz="1800" dirty="0" smtClean="0">
                <a:solidFill>
                  <a:prstClr val="black"/>
                </a:solidFill>
              </a:rPr>
              <a:t>„inklusive </a:t>
            </a:r>
            <a:r>
              <a:rPr lang="de-DE" sz="1800" dirty="0">
                <a:solidFill>
                  <a:prstClr val="black"/>
                </a:solidFill>
              </a:rPr>
              <a:t>Settings“ </a:t>
            </a:r>
            <a:r>
              <a:rPr lang="de-DE" sz="1800" dirty="0" smtClean="0">
                <a:solidFill>
                  <a:prstClr val="black"/>
                </a:solidFill>
              </a:rPr>
              <a:t>(Rahmenzielvorgabe SQA </a:t>
            </a:r>
            <a:r>
              <a:rPr lang="de-DE" sz="1800" dirty="0">
                <a:solidFill>
                  <a:prstClr val="black"/>
                </a:solidFill>
              </a:rPr>
              <a:t>2016)</a:t>
            </a:r>
            <a:endParaRPr lang="de-DE" sz="1800" dirty="0" smtClean="0">
              <a:solidFill>
                <a:prstClr val="black"/>
              </a:solidFill>
            </a:endParaRPr>
          </a:p>
          <a:p>
            <a:pPr lvl="0">
              <a:spcBef>
                <a:spcPts val="400"/>
              </a:spcBef>
            </a:pPr>
            <a:r>
              <a:rPr lang="de-DE" sz="1800" b="1" dirty="0" smtClean="0">
                <a:solidFill>
                  <a:prstClr val="black"/>
                </a:solidFill>
              </a:rPr>
              <a:t>Loslösung </a:t>
            </a:r>
            <a:r>
              <a:rPr lang="de-DE" sz="1800" b="1" dirty="0">
                <a:solidFill>
                  <a:prstClr val="black"/>
                </a:solidFill>
              </a:rPr>
              <a:t>der ZIS (SPZ) von Sonderschulen </a:t>
            </a:r>
            <a:r>
              <a:rPr lang="de-DE" sz="1800" dirty="0" smtClean="0">
                <a:solidFill>
                  <a:prstClr val="black"/>
                </a:solidFill>
              </a:rPr>
              <a:t>&gt; PBZ seit </a:t>
            </a:r>
            <a:r>
              <a:rPr lang="de-DE" sz="1800" dirty="0">
                <a:solidFill>
                  <a:prstClr val="black"/>
                </a:solidFill>
              </a:rPr>
              <a:t>Sommer 2017 gesetzlich verankert</a:t>
            </a:r>
          </a:p>
          <a:p>
            <a:pPr lvl="0">
              <a:spcBef>
                <a:spcPts val="400"/>
              </a:spcBef>
            </a:pPr>
            <a:r>
              <a:rPr lang="de-DE" sz="1800" b="1" dirty="0">
                <a:solidFill>
                  <a:prstClr val="black"/>
                </a:solidFill>
              </a:rPr>
              <a:t>Effizienter, bedarfsorientierter und flexibler </a:t>
            </a:r>
            <a:r>
              <a:rPr lang="de-DE" sz="1800" b="1" dirty="0" smtClean="0">
                <a:solidFill>
                  <a:prstClr val="black"/>
                </a:solidFill>
              </a:rPr>
              <a:t>Ressourceneinsatz </a:t>
            </a:r>
            <a:r>
              <a:rPr lang="de-DE" sz="1800" dirty="0" smtClean="0">
                <a:solidFill>
                  <a:prstClr val="black"/>
                </a:solidFill>
              </a:rPr>
              <a:t>&gt; Indexbasierte Mischmodelle wurden entwickelt (Band 2 „Inklusion Dokumentation“)</a:t>
            </a:r>
            <a:endParaRPr lang="de-DE" sz="1800" dirty="0">
              <a:solidFill>
                <a:prstClr val="black"/>
              </a:solidFill>
            </a:endParaRPr>
          </a:p>
          <a:p>
            <a:pPr lvl="0">
              <a:spcBef>
                <a:spcPts val="400"/>
              </a:spcBef>
            </a:pPr>
            <a:r>
              <a:rPr lang="de-DE" sz="1800" b="1" dirty="0">
                <a:solidFill>
                  <a:prstClr val="black"/>
                </a:solidFill>
              </a:rPr>
              <a:t>Erhöhung der Qualität der Verfahren zur Feststellung des SPF und der </a:t>
            </a:r>
            <a:r>
              <a:rPr lang="de-DE" sz="1800" b="1" dirty="0" smtClean="0">
                <a:solidFill>
                  <a:prstClr val="black"/>
                </a:solidFill>
              </a:rPr>
              <a:t>SPF-Bescheide </a:t>
            </a:r>
            <a:r>
              <a:rPr lang="de-DE" sz="1800" dirty="0" smtClean="0">
                <a:solidFill>
                  <a:prstClr val="black"/>
                </a:solidFill>
              </a:rPr>
              <a:t>&gt; SAV und SVG für Österreich adaptiert, Handbücher und Formulare liegen vor</a:t>
            </a:r>
            <a:endParaRPr lang="de-DE" sz="1800" dirty="0">
              <a:solidFill>
                <a:prstClr val="black"/>
              </a:solidFill>
            </a:endParaRPr>
          </a:p>
          <a:p>
            <a:pPr marL="0" indent="0">
              <a:buNone/>
            </a:pPr>
            <a:endParaRPr lang="de-DE" altLang="de-DE" sz="2800" i="1" dirty="0" smtClean="0">
              <a:solidFill>
                <a:prstClr val="black"/>
              </a:solidFill>
              <a:ea typeface="ＭＳ Ｐゴシック" pitchFamily="-112" charset="-128"/>
            </a:endParaRPr>
          </a:p>
          <a:p>
            <a:pPr marL="0" indent="0">
              <a:buNone/>
            </a:pPr>
            <a:endParaRPr lang="de-DE" altLang="de-DE" sz="2800" i="1" dirty="0" smtClean="0">
              <a:solidFill>
                <a:prstClr val="black"/>
              </a:solidFill>
              <a:ea typeface="ＭＳ Ｐゴシック" pitchFamily="-112" charset="-128"/>
            </a:endParaRPr>
          </a:p>
          <a:p>
            <a:endParaRPr lang="de-DE" dirty="0" smtClean="0"/>
          </a:p>
          <a:p>
            <a:endParaRPr lang="de-DE" dirty="0"/>
          </a:p>
        </p:txBody>
      </p:sp>
    </p:spTree>
    <p:extLst>
      <p:ext uri="{BB962C8B-B14F-4D97-AF65-F5344CB8AC3E}">
        <p14:creationId xmlns:p14="http://schemas.microsoft.com/office/powerpoint/2010/main" val="3245450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Ergebnisse – ZIS &gt; PBZ</a:t>
            </a:r>
            <a:endParaRPr lang="de-DE" dirty="0"/>
          </a:p>
        </p:txBody>
      </p:sp>
      <p:sp>
        <p:nvSpPr>
          <p:cNvPr id="6" name="Inhaltsplatzhalter 5"/>
          <p:cNvSpPr>
            <a:spLocks noGrp="1"/>
          </p:cNvSpPr>
          <p:nvPr>
            <p:ph idx="1"/>
          </p:nvPr>
        </p:nvSpPr>
        <p:spPr>
          <a:xfrm>
            <a:off x="179512" y="1600201"/>
            <a:ext cx="8964488" cy="4277072"/>
          </a:xfrm>
        </p:spPr>
        <p:txBody>
          <a:bodyPr/>
          <a:lstStyle/>
          <a:p>
            <a:pPr marL="0" indent="0">
              <a:buNone/>
            </a:pPr>
            <a:endParaRPr lang="de-DE" altLang="de-DE" sz="2800" i="1" dirty="0" smtClean="0">
              <a:solidFill>
                <a:prstClr val="black"/>
              </a:solidFill>
              <a:ea typeface="ＭＳ Ｐゴシック" pitchFamily="-112" charset="-128"/>
            </a:endParaRPr>
          </a:p>
          <a:p>
            <a:pPr marL="0" indent="0">
              <a:buNone/>
            </a:pPr>
            <a:endParaRPr lang="de-DE" altLang="de-DE" sz="2800" i="1" dirty="0" smtClean="0">
              <a:solidFill>
                <a:prstClr val="black"/>
              </a:solidFill>
              <a:ea typeface="ＭＳ Ｐゴシック" pitchFamily="-112" charset="-128"/>
            </a:endParaRPr>
          </a:p>
          <a:p>
            <a:endParaRPr lang="de-DE" dirty="0" smtClean="0"/>
          </a:p>
          <a:p>
            <a:endParaRPr lang="de-DE" dirty="0"/>
          </a:p>
        </p:txBody>
      </p:sp>
      <p:sp>
        <p:nvSpPr>
          <p:cNvPr id="2" name="Textfeld 1"/>
          <p:cNvSpPr txBox="1"/>
          <p:nvPr/>
        </p:nvSpPr>
        <p:spPr>
          <a:xfrm>
            <a:off x="457200" y="1619693"/>
            <a:ext cx="8579296" cy="4524315"/>
          </a:xfrm>
          <a:prstGeom prst="rect">
            <a:avLst/>
          </a:prstGeom>
          <a:noFill/>
        </p:spPr>
        <p:txBody>
          <a:bodyPr wrap="square" rtlCol="0">
            <a:spAutoFit/>
          </a:bodyPr>
          <a:lstStyle/>
          <a:p>
            <a:pPr marL="285750" indent="-285750">
              <a:buFontTx/>
              <a:buChar char="-"/>
            </a:pPr>
            <a:r>
              <a:rPr lang="de-DE" sz="2400" dirty="0" smtClean="0"/>
              <a:t>Trennung </a:t>
            </a:r>
            <a:r>
              <a:rPr lang="de-DE" sz="2400" dirty="0"/>
              <a:t>von Sonderschulleitung und ZIS/PBZ Leitung wurde teilweise vollzogen</a:t>
            </a:r>
            <a:r>
              <a:rPr lang="de-DE" sz="2400" dirty="0" smtClean="0"/>
              <a:t>. </a:t>
            </a:r>
            <a:endParaRPr lang="de-DE" sz="2400" dirty="0"/>
          </a:p>
          <a:p>
            <a:pPr marL="285750" indent="-285750">
              <a:buFontTx/>
              <a:buChar char="-"/>
            </a:pPr>
            <a:r>
              <a:rPr lang="de-DE" sz="2400" dirty="0" smtClean="0"/>
              <a:t>In Vorarlberg wurden KIDS (Kompetenzzentren Inklusion Diversität und Sonderpädagogik) eingerichtet.</a:t>
            </a:r>
          </a:p>
          <a:p>
            <a:pPr marL="285750" indent="-285750">
              <a:buFontTx/>
              <a:buChar char="-"/>
            </a:pPr>
            <a:r>
              <a:rPr lang="de-DE" sz="2400" dirty="0" smtClean="0"/>
              <a:t>Dienstrechtliche Änderungen kamen erst mit dem Autonomiepaket und sind noch nicht umgesetzt.</a:t>
            </a:r>
          </a:p>
          <a:p>
            <a:pPr marL="285750" indent="-285750">
              <a:buFontTx/>
              <a:buChar char="-"/>
            </a:pPr>
            <a:r>
              <a:rPr lang="de-DE" sz="2400" dirty="0" smtClean="0"/>
              <a:t>Mit der Schaffung der Bildungsdirektionen wird wahrscheinlich ein Fachbereich FIDS geschaffen (ab 1.1.2019).</a:t>
            </a:r>
          </a:p>
          <a:p>
            <a:pPr marL="285750" indent="-285750">
              <a:buFontTx/>
              <a:buChar char="-"/>
            </a:pPr>
            <a:r>
              <a:rPr lang="de-DE" sz="2400" dirty="0" smtClean="0"/>
              <a:t>Ab 1.9.2018 gibt es den § 27a (ZIS) nicht mehr. Auswirkungen dazu sind noch offen.</a:t>
            </a:r>
          </a:p>
          <a:p>
            <a:pPr marL="285750" indent="-285750">
              <a:buFontTx/>
              <a:buChar char="-"/>
            </a:pPr>
            <a:r>
              <a:rPr lang="de-DE" sz="2400" dirty="0" smtClean="0"/>
              <a:t>Finanzierung der PBZ/ZIS hinsichtlich der Aufgabenbeschreibung der PBZ/ZIS noch völlig offen oder gar obsolet?</a:t>
            </a:r>
            <a:endParaRPr lang="de-DE" sz="2400" dirty="0"/>
          </a:p>
        </p:txBody>
      </p:sp>
    </p:spTree>
    <p:extLst>
      <p:ext uri="{BB962C8B-B14F-4D97-AF65-F5344CB8AC3E}">
        <p14:creationId xmlns:p14="http://schemas.microsoft.com/office/powerpoint/2010/main" val="2424001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Ergebnisse – SPF-Verfahren (1)</a:t>
            </a:r>
            <a:br>
              <a:rPr lang="de-DE" dirty="0" smtClean="0"/>
            </a:br>
            <a:r>
              <a:rPr lang="de-DE" sz="1800" i="1" dirty="0" err="1">
                <a:solidFill>
                  <a:srgbClr val="000000"/>
                </a:solidFill>
                <a:latin typeface="Verdana;Arial;Helvetica;sans-se"/>
                <a:ea typeface="WenQuanYi Micro Hei"/>
                <a:cs typeface="Lohit Devanagari"/>
              </a:rPr>
              <a:t>Rundschschreiben</a:t>
            </a:r>
            <a:r>
              <a:rPr lang="de-DE" sz="1800" i="1" dirty="0">
                <a:solidFill>
                  <a:srgbClr val="000000"/>
                </a:solidFill>
                <a:latin typeface="Verdana;Arial;Helvetica;sans-se"/>
                <a:ea typeface="WenQuanYi Micro Hei"/>
                <a:cs typeface="Lohit Devanagari"/>
              </a:rPr>
              <a:t> </a:t>
            </a:r>
            <a:r>
              <a:rPr lang="de-DE" sz="1800" i="1" dirty="0" smtClean="0">
                <a:solidFill>
                  <a:srgbClr val="000000"/>
                </a:solidFill>
                <a:latin typeface="Verdana;Arial;Helvetica;sans-se"/>
                <a:ea typeface="WenQuanYi Micro Hei"/>
                <a:cs typeface="Lohit Devanagari"/>
              </a:rPr>
              <a:t>23/2016</a:t>
            </a:r>
            <a:endParaRPr lang="de-DE" dirty="0"/>
          </a:p>
        </p:txBody>
      </p:sp>
      <p:sp>
        <p:nvSpPr>
          <p:cNvPr id="7" name="Rechteck 6"/>
          <p:cNvSpPr/>
          <p:nvPr/>
        </p:nvSpPr>
        <p:spPr>
          <a:xfrm>
            <a:off x="179512" y="1772816"/>
            <a:ext cx="8856983" cy="3970318"/>
          </a:xfrm>
          <a:prstGeom prst="rect">
            <a:avLst/>
          </a:prstGeom>
        </p:spPr>
        <p:txBody>
          <a:bodyPr wrap="square">
            <a:spAutoFit/>
          </a:bodyPr>
          <a:lstStyle/>
          <a:p>
            <a:r>
              <a:rPr lang="de-DE" sz="2400" dirty="0" smtClean="0"/>
              <a:t>„Bei dem Wort „Behinderung“ im § 8 Abs. 1 Schulpflichtgesetz 1985 handelt es sich nicht um einen medizinisch-diagnostischen Begriff, sondern um einen Rechtsbegriff. Eine physische oder psychische Behinderung liegt in Anlehnung an § 3 Behinderteneinstellungsgesetz vor, wenn eine körperliche, kognitive oder psychische Funktionsbeeinträchtigung oder eine Beeinträchtigung der Sinnesfunktionen nicht nur vorübergehend, sondern voraussichtlich für einen Zeitraum von mehr als 6 Monaten gegeben ist und dadurch die Teilhabe am gemeinsamen schulischen Leben und Lernen erschwert wird. </a:t>
            </a:r>
          </a:p>
          <a:p>
            <a:r>
              <a:rPr lang="de-DE" sz="1200" dirty="0" smtClean="0"/>
              <a:t>Quelle: </a:t>
            </a:r>
            <a:r>
              <a:rPr lang="de-DE" sz="1200" dirty="0" smtClean="0">
                <a:hlinkClick r:id="rId3"/>
              </a:rPr>
              <a:t>https://www.lsr-ooe.gv.at/fileadmin/erlasssammlung/2017/B1-9-22-2017.pdf</a:t>
            </a:r>
            <a:r>
              <a:rPr lang="de-DE" sz="1200" dirty="0" smtClean="0"/>
              <a:t> </a:t>
            </a:r>
            <a:endParaRPr lang="de-DE" sz="1200" dirty="0"/>
          </a:p>
        </p:txBody>
      </p:sp>
    </p:spTree>
    <p:extLst>
      <p:ext uri="{BB962C8B-B14F-4D97-AF65-F5344CB8AC3E}">
        <p14:creationId xmlns:p14="http://schemas.microsoft.com/office/powerpoint/2010/main" val="1626551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Ergebnisse – SPF-Verfahren (2)</a:t>
            </a:r>
            <a:br>
              <a:rPr lang="de-DE" dirty="0" smtClean="0"/>
            </a:br>
            <a:r>
              <a:rPr lang="de-DE" sz="1800" i="1" dirty="0" err="1">
                <a:solidFill>
                  <a:srgbClr val="000000"/>
                </a:solidFill>
                <a:latin typeface="Verdana;Arial;Helvetica;sans-se"/>
                <a:ea typeface="WenQuanYi Micro Hei"/>
                <a:cs typeface="Lohit Devanagari"/>
              </a:rPr>
              <a:t>Rundschschreiben</a:t>
            </a:r>
            <a:r>
              <a:rPr lang="de-DE" sz="1800" i="1" dirty="0">
                <a:solidFill>
                  <a:srgbClr val="000000"/>
                </a:solidFill>
                <a:latin typeface="Verdana;Arial;Helvetica;sans-se"/>
                <a:ea typeface="WenQuanYi Micro Hei"/>
                <a:cs typeface="Lohit Devanagari"/>
              </a:rPr>
              <a:t> </a:t>
            </a:r>
            <a:r>
              <a:rPr lang="de-DE" sz="1800" i="1" dirty="0" smtClean="0">
                <a:solidFill>
                  <a:srgbClr val="000000"/>
                </a:solidFill>
                <a:latin typeface="Verdana;Arial;Helvetica;sans-se"/>
                <a:ea typeface="WenQuanYi Micro Hei"/>
                <a:cs typeface="Lohit Devanagari"/>
              </a:rPr>
              <a:t>23/2016</a:t>
            </a:r>
            <a:endParaRPr lang="de-DE" dirty="0"/>
          </a:p>
        </p:txBody>
      </p:sp>
      <p:sp>
        <p:nvSpPr>
          <p:cNvPr id="7" name="Rechteck 6"/>
          <p:cNvSpPr/>
          <p:nvPr/>
        </p:nvSpPr>
        <p:spPr>
          <a:xfrm>
            <a:off x="179512" y="1772816"/>
            <a:ext cx="8856983" cy="4585871"/>
          </a:xfrm>
          <a:prstGeom prst="rect">
            <a:avLst/>
          </a:prstGeom>
        </p:spPr>
        <p:txBody>
          <a:bodyPr wrap="square">
            <a:spAutoFit/>
          </a:bodyPr>
          <a:lstStyle/>
          <a:p>
            <a:r>
              <a:rPr lang="de-DE" sz="2400" dirty="0" smtClean="0"/>
              <a:t>Diese Beeinträchtigung muss ferner kausal dafür sein, dass die Schülerin bzw. der Schüler dem Unterricht ohne sonderpädagogische Förderung, trotz Ausschöpfung aller pädagogischen Möglichkeiten im Rahmen des allgemeinen Schulwesens, nicht folgen kann. Der Feststellung einer Behinderung sollte eine Klassifikation </a:t>
            </a:r>
            <a:r>
              <a:rPr lang="de-DE" sz="2400" smtClean="0"/>
              <a:t>nach </a:t>
            </a:r>
            <a:r>
              <a:rPr lang="de-DE" sz="2400" smtClean="0"/>
              <a:t>ICD-10 </a:t>
            </a:r>
            <a:r>
              <a:rPr lang="de-DE" sz="2400" dirty="0" smtClean="0"/>
              <a:t>und der biopsychosoziale Ansatz des ICF2 zugrunde gelegt werden. Zu beachten ist jedoch: Nicht jede Beeinträchtigung oder Behinderung (nach ICD-10) zieht automatisch einen sonderpädagogischen Förderbedarf nach sich; allerdings ist eine Klassifikation nach ICD-10 im Zusammenhang mit ICF jedenfalls eine Indikation für die Notwendigkeit einer </a:t>
            </a:r>
            <a:r>
              <a:rPr lang="de-DE" sz="2400" dirty="0" err="1" smtClean="0"/>
              <a:t>bescheidmäßigen</a:t>
            </a:r>
            <a:r>
              <a:rPr lang="de-DE" sz="2400" dirty="0" smtClean="0"/>
              <a:t> Feststellung.“</a:t>
            </a:r>
          </a:p>
          <a:p>
            <a:endParaRPr lang="de-DE" sz="1600" dirty="0" smtClean="0"/>
          </a:p>
          <a:p>
            <a:r>
              <a:rPr lang="de-DE" sz="1200" dirty="0" smtClean="0"/>
              <a:t>Quelle: </a:t>
            </a:r>
            <a:r>
              <a:rPr lang="de-DE" sz="1200" dirty="0" smtClean="0">
                <a:hlinkClick r:id="rId3"/>
              </a:rPr>
              <a:t>https://www.lsr-ooe.gv.at/fileadmin/erlasssammlung/2017/B1-9-22-2017.pdf</a:t>
            </a:r>
            <a:r>
              <a:rPr lang="de-DE" sz="1200" dirty="0" smtClean="0"/>
              <a:t> </a:t>
            </a:r>
            <a:endParaRPr lang="de-DE" sz="1200" dirty="0"/>
          </a:p>
        </p:txBody>
      </p:sp>
    </p:spTree>
    <p:extLst>
      <p:ext uri="{BB962C8B-B14F-4D97-AF65-F5344CB8AC3E}">
        <p14:creationId xmlns:p14="http://schemas.microsoft.com/office/powerpoint/2010/main" val="2886005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Ergebnisse – SPF-Verfahren</a:t>
            </a:r>
            <a:br>
              <a:rPr lang="de-DE" dirty="0" smtClean="0"/>
            </a:br>
            <a:r>
              <a:rPr lang="de-DE" sz="1800" i="1" dirty="0" err="1">
                <a:solidFill>
                  <a:srgbClr val="000000"/>
                </a:solidFill>
                <a:latin typeface="Verdana;Arial;Helvetica;sans-se"/>
                <a:ea typeface="WenQuanYi Micro Hei"/>
                <a:cs typeface="Lohit Devanagari"/>
              </a:rPr>
              <a:t>Rundschschreiben</a:t>
            </a:r>
            <a:r>
              <a:rPr lang="de-DE" sz="1800" i="1" dirty="0">
                <a:solidFill>
                  <a:srgbClr val="000000"/>
                </a:solidFill>
                <a:latin typeface="Verdana;Arial;Helvetica;sans-se"/>
                <a:ea typeface="WenQuanYi Micro Hei"/>
                <a:cs typeface="Lohit Devanagari"/>
              </a:rPr>
              <a:t> </a:t>
            </a:r>
            <a:r>
              <a:rPr lang="de-DE" sz="1800" i="1" dirty="0" smtClean="0">
                <a:solidFill>
                  <a:srgbClr val="000000"/>
                </a:solidFill>
                <a:latin typeface="Verdana;Arial;Helvetica;sans-se"/>
                <a:ea typeface="WenQuanYi Micro Hei"/>
                <a:cs typeface="Lohit Devanagari"/>
              </a:rPr>
              <a:t>23/2016</a:t>
            </a:r>
            <a:endParaRPr lang="de-DE" dirty="0"/>
          </a:p>
        </p:txBody>
      </p:sp>
      <p:sp>
        <p:nvSpPr>
          <p:cNvPr id="7" name="Rechteck 6"/>
          <p:cNvSpPr/>
          <p:nvPr/>
        </p:nvSpPr>
        <p:spPr>
          <a:xfrm>
            <a:off x="107504" y="1772816"/>
            <a:ext cx="8856983" cy="4585871"/>
          </a:xfrm>
          <a:prstGeom prst="rect">
            <a:avLst/>
          </a:prstGeom>
        </p:spPr>
        <p:txBody>
          <a:bodyPr wrap="square">
            <a:spAutoFit/>
          </a:bodyPr>
          <a:lstStyle/>
          <a:p>
            <a:r>
              <a:rPr lang="de-DE" sz="2000" dirty="0" smtClean="0"/>
              <a:t>Konkrete Auswirkungen:</a:t>
            </a:r>
          </a:p>
          <a:p>
            <a:pPr marL="171450" indent="-171450">
              <a:buFontTx/>
              <a:buChar char="-"/>
            </a:pPr>
            <a:r>
              <a:rPr lang="de-DE" sz="2000" dirty="0" smtClean="0"/>
              <a:t>Behinderung wird nun genauer definiert (sieh Rundschreiben 23/2016)</a:t>
            </a:r>
          </a:p>
          <a:p>
            <a:pPr marL="171450" indent="-171450">
              <a:buFontTx/>
              <a:buChar char="-"/>
            </a:pPr>
            <a:r>
              <a:rPr lang="de-DE" sz="2000" dirty="0" smtClean="0"/>
              <a:t>Das Verfahren soll transparenter werden</a:t>
            </a:r>
          </a:p>
          <a:p>
            <a:pPr marL="171450" indent="-171450">
              <a:buFontTx/>
              <a:buChar char="-"/>
            </a:pPr>
            <a:r>
              <a:rPr lang="de-DE" sz="2000" dirty="0" smtClean="0"/>
              <a:t>Jedenfalls muss eine ICD 10 Diagnose vorhanden sein</a:t>
            </a:r>
          </a:p>
          <a:p>
            <a:pPr marL="171450" indent="-171450">
              <a:buFontTx/>
              <a:buChar char="-"/>
            </a:pPr>
            <a:r>
              <a:rPr lang="de-DE" sz="2000" dirty="0" smtClean="0"/>
              <a:t>In Kärnten wurden die Stellen (</a:t>
            </a:r>
            <a:r>
              <a:rPr lang="de-DE" sz="2000" smtClean="0"/>
              <a:t>klin</a:t>
            </a:r>
            <a:r>
              <a:rPr lang="de-DE" sz="2000" dirty="0" smtClean="0"/>
              <a:t>. Psychologen, Schulärzte, …), die solche Diagnosen erstellen dürfen ausreichend informiert</a:t>
            </a:r>
            <a:endParaRPr lang="de-DE" sz="2000" dirty="0"/>
          </a:p>
          <a:p>
            <a:endParaRPr lang="de-DE" sz="1000" dirty="0" smtClean="0"/>
          </a:p>
          <a:p>
            <a:r>
              <a:rPr lang="de-DE" sz="2000" dirty="0" smtClean="0"/>
              <a:t>Was ergibt sich daraus?</a:t>
            </a:r>
          </a:p>
          <a:p>
            <a:pPr marL="171450" indent="-171450">
              <a:buFontTx/>
              <a:buChar char="-"/>
            </a:pPr>
            <a:r>
              <a:rPr lang="de-DE" sz="2000" dirty="0" smtClean="0"/>
              <a:t>Es scheint so als wäre nun der „nicht erklärbare“ Anstieg der SPF Bescheide eingedämmt. Offen bleibt die Frage, welche Förderungen nun Schülerinnen  und Schüler bekommen, die Hilfe brauchen.</a:t>
            </a:r>
          </a:p>
          <a:p>
            <a:pPr marL="171450" indent="-171450">
              <a:buFontTx/>
              <a:buChar char="-"/>
            </a:pPr>
            <a:r>
              <a:rPr lang="de-DE" sz="2000" dirty="0" smtClean="0"/>
              <a:t>Manche Herangehensweisen dürfen als „fragwürdig“ bezeichnet werden. (leichte Intelligenzminderung nach ICD 10 = IQ unter 70)</a:t>
            </a:r>
          </a:p>
          <a:p>
            <a:pPr marL="171450" indent="-171450">
              <a:buFontTx/>
              <a:buChar char="-"/>
            </a:pPr>
            <a:r>
              <a:rPr lang="de-DE" sz="2000" dirty="0" smtClean="0"/>
              <a:t>Prävention muss einen hohen Stellenwert erhalten.</a:t>
            </a:r>
          </a:p>
          <a:p>
            <a:pPr marL="171450" indent="-171450">
              <a:buFontTx/>
              <a:buChar char="-"/>
            </a:pPr>
            <a:endParaRPr lang="de-DE" sz="1200" dirty="0"/>
          </a:p>
        </p:txBody>
      </p:sp>
    </p:spTree>
    <p:extLst>
      <p:ext uri="{BB962C8B-B14F-4D97-AF65-F5344CB8AC3E}">
        <p14:creationId xmlns:p14="http://schemas.microsoft.com/office/powerpoint/2010/main" val="3279334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274638"/>
            <a:ext cx="6563072" cy="1143000"/>
          </a:xfrm>
        </p:spPr>
        <p:txBody>
          <a:bodyPr/>
          <a:lstStyle/>
          <a:p>
            <a:r>
              <a:rPr lang="de-DE" sz="3200" dirty="0" err="1" smtClean="0"/>
              <a:t>Governanceperspektive</a:t>
            </a:r>
            <a:r>
              <a:rPr lang="de-DE" sz="3200" dirty="0" smtClean="0"/>
              <a:t> – Was ist geschehen? </a:t>
            </a:r>
            <a:r>
              <a:rPr lang="de-DE" sz="1800" dirty="0" smtClean="0"/>
              <a:t>(Akteure / Strukturen / Regeln / Ressourcen)</a:t>
            </a:r>
            <a:endParaRPr lang="de-DE" sz="1800" dirty="0"/>
          </a:p>
        </p:txBody>
      </p:sp>
      <p:sp>
        <p:nvSpPr>
          <p:cNvPr id="6" name="Inhaltsplatzhalter 5"/>
          <p:cNvSpPr>
            <a:spLocks noGrp="1"/>
          </p:cNvSpPr>
          <p:nvPr>
            <p:ph idx="1"/>
          </p:nvPr>
        </p:nvSpPr>
        <p:spPr>
          <a:xfrm>
            <a:off x="457200" y="1600201"/>
            <a:ext cx="8651304" cy="4277072"/>
          </a:xfrm>
        </p:spPr>
        <p:txBody>
          <a:bodyPr/>
          <a:lstStyle/>
          <a:p>
            <a:pPr marL="0" indent="0">
              <a:buNone/>
            </a:pPr>
            <a:r>
              <a:rPr lang="de-DE" altLang="de-DE" sz="2800" i="1" dirty="0" smtClean="0">
                <a:solidFill>
                  <a:prstClr val="black"/>
                </a:solidFill>
                <a:ea typeface="ＭＳ Ｐゴシック" pitchFamily="-112" charset="-128"/>
              </a:rPr>
              <a:t>Neue Akteure, zusätzliche Ressourcen: </a:t>
            </a:r>
          </a:p>
          <a:p>
            <a:pPr>
              <a:buFont typeface="Symbol" panose="05050102010706020507" pitchFamily="18" charset="2"/>
              <a:buChar char="-"/>
            </a:pPr>
            <a:r>
              <a:rPr lang="de-DE" altLang="de-DE" sz="2400" dirty="0" smtClean="0">
                <a:solidFill>
                  <a:prstClr val="black"/>
                </a:solidFill>
                <a:ea typeface="ＭＳ Ｐゴシック" pitchFamily="-112" charset="-128"/>
              </a:rPr>
              <a:t>pro IMR 0,5 Planstellen für Landeskoordinator/in und 5.000,- Euro für Sachkosten (</a:t>
            </a:r>
            <a:r>
              <a:rPr lang="de-DE" altLang="de-DE" sz="2400" dirty="0">
                <a:solidFill>
                  <a:prstClr val="black"/>
                </a:solidFill>
                <a:ea typeface="ＭＳ Ｐゴシック" pitchFamily="-112" charset="-128"/>
              </a:rPr>
              <a:t>B</a:t>
            </a:r>
            <a:r>
              <a:rPr lang="de-DE" altLang="de-DE" sz="2400" dirty="0" smtClean="0">
                <a:solidFill>
                  <a:prstClr val="black"/>
                </a:solidFill>
                <a:ea typeface="ＭＳ Ｐゴシック" pitchFamily="-112" charset="-128"/>
              </a:rPr>
              <a:t>und)</a:t>
            </a:r>
          </a:p>
          <a:p>
            <a:pPr>
              <a:buFont typeface="Symbol" panose="05050102010706020507" pitchFamily="18" charset="2"/>
              <a:buChar char="-"/>
            </a:pPr>
            <a:r>
              <a:rPr lang="de-DE" altLang="de-DE" sz="2400" dirty="0" smtClean="0">
                <a:solidFill>
                  <a:prstClr val="black"/>
                </a:solidFill>
                <a:ea typeface="ＭＳ Ｐゴシック" pitchFamily="-112" charset="-128"/>
              </a:rPr>
              <a:t>BZIB: 1 Stelle zusätzlich vom Bund, 47.000,- Sachaufwand &gt; Publikationen, Tagungen, </a:t>
            </a:r>
            <a:r>
              <a:rPr lang="de-DE" altLang="de-DE" sz="2400" dirty="0" err="1" smtClean="0">
                <a:solidFill>
                  <a:prstClr val="black"/>
                </a:solidFill>
                <a:ea typeface="ＭＳ Ｐゴシック" pitchFamily="-112" charset="-128"/>
              </a:rPr>
              <a:t>LehrerInnenbildung</a:t>
            </a:r>
            <a:r>
              <a:rPr lang="de-DE" altLang="de-DE" sz="2400" dirty="0" smtClean="0">
                <a:solidFill>
                  <a:prstClr val="black"/>
                </a:solidFill>
                <a:ea typeface="ＭＳ Ｐゴシック" pitchFamily="-112" charset="-128"/>
              </a:rPr>
              <a:t> neu, … </a:t>
            </a:r>
          </a:p>
          <a:p>
            <a:pPr>
              <a:buFont typeface="Symbol" panose="05050102010706020507" pitchFamily="18" charset="2"/>
              <a:buChar char="-"/>
            </a:pPr>
            <a:r>
              <a:rPr lang="de-DE" altLang="de-DE" sz="2400" dirty="0" smtClean="0">
                <a:solidFill>
                  <a:prstClr val="black"/>
                </a:solidFill>
                <a:ea typeface="ＭＳ Ｐゴシック" pitchFamily="-112" charset="-128"/>
              </a:rPr>
              <a:t>BIFIE: Evaluation (ohne zusätzliche Ressourcen)</a:t>
            </a:r>
          </a:p>
          <a:p>
            <a:pPr marL="0" indent="0">
              <a:buNone/>
            </a:pPr>
            <a:r>
              <a:rPr lang="de-DE" altLang="de-DE" sz="2800" dirty="0" smtClean="0">
                <a:solidFill>
                  <a:prstClr val="black"/>
                </a:solidFill>
                <a:ea typeface="ＭＳ Ｐゴシック" pitchFamily="-112" charset="-128"/>
              </a:rPr>
              <a:t>&gt;&gt;&gt; Investition in </a:t>
            </a:r>
            <a:r>
              <a:rPr lang="de-DE" sz="2800" dirty="0" smtClean="0"/>
              <a:t>intermediäre Systeme, ansonsten: </a:t>
            </a:r>
            <a:r>
              <a:rPr lang="de-DE" altLang="de-DE" sz="2800" b="1" dirty="0" smtClean="0">
                <a:solidFill>
                  <a:prstClr val="black"/>
                </a:solidFill>
                <a:ea typeface="ＭＳ Ｐゴシック" pitchFamily="-112" charset="-128"/>
              </a:rPr>
              <a:t>Strategie </a:t>
            </a:r>
            <a:r>
              <a:rPr lang="de-DE" altLang="de-DE" sz="2800" b="1" dirty="0">
                <a:solidFill>
                  <a:prstClr val="black"/>
                </a:solidFill>
                <a:ea typeface="ＭＳ Ｐゴシック" pitchFamily="-112" charset="-128"/>
              </a:rPr>
              <a:t>der </a:t>
            </a:r>
            <a:r>
              <a:rPr lang="de-DE" altLang="de-DE" sz="2800" b="1" dirty="0" smtClean="0">
                <a:solidFill>
                  <a:prstClr val="black"/>
                </a:solidFill>
                <a:ea typeface="ＭＳ Ｐゴシック" pitchFamily="-112" charset="-128"/>
              </a:rPr>
              <a:t>„Freiwilligkeit </a:t>
            </a:r>
            <a:r>
              <a:rPr lang="de-DE" altLang="de-DE" sz="2800" b="1" dirty="0">
                <a:solidFill>
                  <a:prstClr val="black"/>
                </a:solidFill>
                <a:ea typeface="ＭＳ Ｐゴシック" pitchFamily="-112" charset="-128"/>
              </a:rPr>
              <a:t>innerhalb der bestehenden Ressourcen“</a:t>
            </a:r>
          </a:p>
          <a:p>
            <a:pPr marL="0" indent="0">
              <a:spcBef>
                <a:spcPts val="0"/>
              </a:spcBef>
              <a:buNone/>
            </a:pPr>
            <a:r>
              <a:rPr lang="de-DE" altLang="de-DE" sz="2800" dirty="0" smtClean="0">
                <a:solidFill>
                  <a:prstClr val="black"/>
                </a:solidFill>
                <a:ea typeface="ＭＳ Ｐゴシック" pitchFamily="-112" charset="-128"/>
              </a:rPr>
              <a:t>&gt;&gt;&gt; „</a:t>
            </a:r>
            <a:r>
              <a:rPr lang="de-DE" altLang="de-DE" sz="2800" dirty="0">
                <a:solidFill>
                  <a:prstClr val="black"/>
                </a:solidFill>
                <a:ea typeface="ＭＳ Ｐゴシック" pitchFamily="-112" charset="-128"/>
              </a:rPr>
              <a:t>Integration der Inklusion in die Segregation“ (Feuser</a:t>
            </a:r>
            <a:r>
              <a:rPr lang="de-DE" altLang="de-DE" sz="2800" dirty="0" smtClean="0">
                <a:solidFill>
                  <a:prstClr val="black"/>
                </a:solidFill>
                <a:ea typeface="ＭＳ Ｐゴシック" pitchFamily="-112" charset="-128"/>
              </a:rPr>
              <a:t>)</a:t>
            </a:r>
          </a:p>
          <a:p>
            <a:pPr marL="0" indent="0">
              <a:buNone/>
            </a:pPr>
            <a:endParaRPr lang="de-DE" altLang="de-DE" sz="2800" i="1" dirty="0" smtClean="0">
              <a:solidFill>
                <a:prstClr val="black"/>
              </a:solidFill>
              <a:ea typeface="ＭＳ Ｐゴシック" pitchFamily="-112" charset="-128"/>
            </a:endParaRPr>
          </a:p>
          <a:p>
            <a:endParaRPr lang="de-DE" dirty="0" smtClean="0"/>
          </a:p>
          <a:p>
            <a:endParaRPr lang="de-DE" dirty="0"/>
          </a:p>
        </p:txBody>
      </p:sp>
    </p:spTree>
    <p:extLst>
      <p:ext uri="{BB962C8B-B14F-4D97-AF65-F5344CB8AC3E}">
        <p14:creationId xmlns:p14="http://schemas.microsoft.com/office/powerpoint/2010/main" val="2309745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944</Words>
  <Application>Microsoft Office PowerPoint</Application>
  <PresentationFormat>Bildschirmpräsentation (4:3)</PresentationFormat>
  <Paragraphs>82</Paragraphs>
  <Slides>12</Slides>
  <Notes>11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12</vt:i4>
      </vt:variant>
    </vt:vector>
  </HeadingPairs>
  <TitlesOfParts>
    <vt:vector size="21" baseType="lpstr">
      <vt:lpstr>ＭＳ Ｐゴシック</vt:lpstr>
      <vt:lpstr>Arial</vt:lpstr>
      <vt:lpstr>Calibri</vt:lpstr>
      <vt:lpstr>Lohit Devanagari</vt:lpstr>
      <vt:lpstr>Symbol</vt:lpstr>
      <vt:lpstr>Verdana;Arial;Helvetica;sans-se</vt:lpstr>
      <vt:lpstr>WenQuanYi Micro Hei</vt:lpstr>
      <vt:lpstr>Wingdings</vt:lpstr>
      <vt:lpstr>1_Larissa</vt:lpstr>
      <vt:lpstr>Inklusive Modellregion  – quo vadis? Aufgaben, Zielsetzungen und erste Ergebnisse  aus Sicht des BZIBs </vt:lpstr>
      <vt:lpstr>Meilensteine der Entwicklung</vt:lpstr>
      <vt:lpstr>Meilensteine der Entwicklung</vt:lpstr>
      <vt:lpstr>Zielsetzungen</vt:lpstr>
      <vt:lpstr>Ergebnisse – ZIS &gt; PBZ</vt:lpstr>
      <vt:lpstr>Ergebnisse – SPF-Verfahren (1) Rundschschreiben 23/2016</vt:lpstr>
      <vt:lpstr>Ergebnisse – SPF-Verfahren (2) Rundschschreiben 23/2016</vt:lpstr>
      <vt:lpstr>Ergebnisse – SPF-Verfahren Rundschschreiben 23/2016</vt:lpstr>
      <vt:lpstr>Governanceperspektive – Was ist geschehen? (Akteure / Strukturen / Regeln / Ressourcen)</vt:lpstr>
      <vt:lpstr>Governanceperspektive – Was wäre förderlich? (Akteure / Strukturen / Regeln / Ressourcen)</vt:lpstr>
      <vt:lpstr>Regierungsprogramm 2018 - 2023</vt:lpstr>
      <vt:lpstr>Was wird passieren?</vt:lpstr>
    </vt:vector>
  </TitlesOfParts>
  <Company>PH OOE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Nationale Herausforderungen der inklusiven Bildung</dc:title>
  <dc:creator>Feyerer Ewald</dc:creator>
  <cp:lastModifiedBy>IKTForum</cp:lastModifiedBy>
  <cp:revision>153</cp:revision>
  <cp:lastPrinted>2018-05-22T10:37:37Z</cp:lastPrinted>
  <dcterms:created xsi:type="dcterms:W3CDTF">2014-05-13T10:30:26Z</dcterms:created>
  <dcterms:modified xsi:type="dcterms:W3CDTF">2018-07-09T10:33:37Z</dcterms:modified>
</cp:coreProperties>
</file>