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8" r:id="rId2"/>
    <p:sldId id="338" r:id="rId3"/>
    <p:sldId id="333" r:id="rId4"/>
    <p:sldId id="274" r:id="rId5"/>
    <p:sldId id="335" r:id="rId6"/>
    <p:sldId id="334" r:id="rId7"/>
    <p:sldId id="284" r:id="rId8"/>
    <p:sldId id="281" r:id="rId9"/>
    <p:sldId id="286" r:id="rId10"/>
    <p:sldId id="285" r:id="rId11"/>
    <p:sldId id="300" r:id="rId12"/>
    <p:sldId id="280" r:id="rId13"/>
    <p:sldId id="278" r:id="rId14"/>
    <p:sldId id="311" r:id="rId15"/>
    <p:sldId id="312" r:id="rId16"/>
    <p:sldId id="327" r:id="rId17"/>
    <p:sldId id="324" r:id="rId18"/>
    <p:sldId id="325" r:id="rId19"/>
    <p:sldId id="326" r:id="rId20"/>
    <p:sldId id="314" r:id="rId21"/>
    <p:sldId id="321" r:id="rId22"/>
    <p:sldId id="336" r:id="rId23"/>
    <p:sldId id="339" r:id="rId24"/>
    <p:sldId id="340" r:id="rId25"/>
    <p:sldId id="323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609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hooe-my.sharepoint.com/personal/josef_grabner_ph-ooe_at/Documents/BKZ%20eEducation%20Austria/Statistiken/Bundeslaender/Bundeslanduebersicht%202206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eEducation Schulen nach Bundesländern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Tabelle1!$F$4:$F$12</c:f>
              <c:strCache>
                <c:ptCount val="9"/>
                <c:pt idx="0">
                  <c:v>Burgenland</c:v>
                </c:pt>
                <c:pt idx="1">
                  <c:v>Kärnten</c:v>
                </c:pt>
                <c:pt idx="2">
                  <c:v>Niederösterreich</c:v>
                </c:pt>
                <c:pt idx="3">
                  <c:v>Oberösterreich</c:v>
                </c:pt>
                <c:pt idx="4">
                  <c:v>Salzburg</c:v>
                </c:pt>
                <c:pt idx="5">
                  <c:v>Steiermark</c:v>
                </c:pt>
                <c:pt idx="6">
                  <c:v>Tirol</c:v>
                </c:pt>
                <c:pt idx="7">
                  <c:v>Vorarlberg</c:v>
                </c:pt>
                <c:pt idx="8">
                  <c:v>Wien</c:v>
                </c:pt>
              </c:strCache>
            </c:strRef>
          </c:cat>
          <c:val>
            <c:numRef>
              <c:f>Tabelle1!$G$4:$G$12</c:f>
              <c:numCache>
                <c:formatCode>General</c:formatCode>
                <c:ptCount val="9"/>
                <c:pt idx="0">
                  <c:v>257</c:v>
                </c:pt>
                <c:pt idx="1">
                  <c:v>117</c:v>
                </c:pt>
                <c:pt idx="2">
                  <c:v>308</c:v>
                </c:pt>
                <c:pt idx="3">
                  <c:v>410</c:v>
                </c:pt>
                <c:pt idx="4">
                  <c:v>194</c:v>
                </c:pt>
                <c:pt idx="5">
                  <c:v>245</c:v>
                </c:pt>
                <c:pt idx="6">
                  <c:v>183</c:v>
                </c:pt>
                <c:pt idx="7">
                  <c:v>71</c:v>
                </c:pt>
                <c:pt idx="8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4-458F-9A63-2426822D3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425344"/>
        <c:axId val="144426880"/>
      </c:barChart>
      <c:catAx>
        <c:axId val="14442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426880"/>
        <c:crosses val="autoZero"/>
        <c:auto val="1"/>
        <c:lblAlgn val="ctr"/>
        <c:lblOffset val="100"/>
        <c:noMultiLvlLbl val="0"/>
      </c:catAx>
      <c:valAx>
        <c:axId val="14442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Member.Schulen und Expert.Schulen in OÖ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Member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Tabelle1!$A$1:$A$12</c:f>
              <c:strCache>
                <c:ptCount val="12"/>
                <c:pt idx="0">
                  <c:v>AHS</c:v>
                </c:pt>
                <c:pt idx="1">
                  <c:v>BAfEP</c:v>
                </c:pt>
                <c:pt idx="2">
                  <c:v>BORG</c:v>
                </c:pt>
                <c:pt idx="3">
                  <c:v>BS</c:v>
                </c:pt>
                <c:pt idx="4">
                  <c:v>HAK</c:v>
                </c:pt>
                <c:pt idx="5">
                  <c:v>HLT</c:v>
                </c:pt>
                <c:pt idx="6">
                  <c:v>HTL</c:v>
                </c:pt>
                <c:pt idx="7">
                  <c:v>HUM</c:v>
                </c:pt>
                <c:pt idx="8">
                  <c:v>NMS/HS</c:v>
                </c:pt>
                <c:pt idx="9">
                  <c:v>PTS</c:v>
                </c:pt>
                <c:pt idx="10">
                  <c:v>Sonstige Schule</c:v>
                </c:pt>
                <c:pt idx="11">
                  <c:v>VS</c:v>
                </c:pt>
              </c:strCache>
            </c:strRef>
          </c:cat>
          <c:val>
            <c:numRef>
              <c:f>Tabelle1!$B$1:$B$12</c:f>
              <c:numCache>
                <c:formatCode>General</c:formatCode>
                <c:ptCount val="12"/>
                <c:pt idx="0">
                  <c:v>26</c:v>
                </c:pt>
                <c:pt idx="1">
                  <c:v>4</c:v>
                </c:pt>
                <c:pt idx="2">
                  <c:v>4</c:v>
                </c:pt>
                <c:pt idx="3">
                  <c:v>21</c:v>
                </c:pt>
                <c:pt idx="4">
                  <c:v>13</c:v>
                </c:pt>
                <c:pt idx="5">
                  <c:v>1</c:v>
                </c:pt>
                <c:pt idx="6">
                  <c:v>11</c:v>
                </c:pt>
                <c:pt idx="7">
                  <c:v>19</c:v>
                </c:pt>
                <c:pt idx="8">
                  <c:v>74</c:v>
                </c:pt>
                <c:pt idx="9">
                  <c:v>7</c:v>
                </c:pt>
                <c:pt idx="10">
                  <c:v>3</c:v>
                </c:pt>
                <c:pt idx="1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4-4CEB-B5AF-B0C15850BA1B}"/>
            </c:ext>
          </c:extLst>
        </c:ser>
        <c:ser>
          <c:idx val="1"/>
          <c:order val="1"/>
          <c:tx>
            <c:v>Expert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Tabelle1!$A$1:$A$12</c:f>
              <c:strCache>
                <c:ptCount val="12"/>
                <c:pt idx="0">
                  <c:v>AHS</c:v>
                </c:pt>
                <c:pt idx="1">
                  <c:v>BAfEP</c:v>
                </c:pt>
                <c:pt idx="2">
                  <c:v>BORG</c:v>
                </c:pt>
                <c:pt idx="3">
                  <c:v>BS</c:v>
                </c:pt>
                <c:pt idx="4">
                  <c:v>HAK</c:v>
                </c:pt>
                <c:pt idx="5">
                  <c:v>HLT</c:v>
                </c:pt>
                <c:pt idx="6">
                  <c:v>HTL</c:v>
                </c:pt>
                <c:pt idx="7">
                  <c:v>HUM</c:v>
                </c:pt>
                <c:pt idx="8">
                  <c:v>NMS/HS</c:v>
                </c:pt>
                <c:pt idx="9">
                  <c:v>PTS</c:v>
                </c:pt>
                <c:pt idx="10">
                  <c:v>Sonstige Schule</c:v>
                </c:pt>
                <c:pt idx="11">
                  <c:v>VS</c:v>
                </c:pt>
              </c:strCache>
            </c:strRef>
          </c:cat>
          <c:val>
            <c:numRef>
              <c:f>Tabelle1!$C$1:$C$12</c:f>
              <c:numCache>
                <c:formatCode>General</c:formatCode>
                <c:ptCount val="12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98</c:v>
                </c:pt>
                <c:pt idx="9">
                  <c:v>6</c:v>
                </c:pt>
                <c:pt idx="10">
                  <c:v>1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4-4CEB-B5AF-B0C15850B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489472"/>
        <c:axId val="144499456"/>
      </c:barChart>
      <c:catAx>
        <c:axId val="14448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499456"/>
        <c:crosses val="autoZero"/>
        <c:auto val="1"/>
        <c:lblAlgn val="ctr"/>
        <c:lblOffset val="100"/>
        <c:noMultiLvlLbl val="0"/>
      </c:catAx>
      <c:valAx>
        <c:axId val="14449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48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Aktivitäten</a:t>
            </a:r>
            <a:endParaRPr lang="en-US" sz="2200" b="0" i="0" u="none" strike="noStrike" kern="1200" cap="none" spc="0" normalizeH="0" baseline="0" dirty="0">
              <a:solidFill>
                <a:prstClr val="black">
                  <a:lumMod val="65000"/>
                  <a:lumOff val="35000"/>
                </a:prstClr>
              </a:solidFill>
              <a:latin typeface="Ubuntu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Aktivitäten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D7-4D68-A42D-56D8374932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D7-4D68-A42D-56D8374932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D7-4D68-A42D-56D8374932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D7-4D68-A42D-56D8374932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D7-4D68-A42D-56D8374932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Tabelle1!$A$2:$A$6</c:f>
              <c:strCache>
                <c:ptCount val="5"/>
                <c:pt idx="0">
                  <c:v>In Bearbeitung</c:v>
                </c:pt>
                <c:pt idx="1">
                  <c:v>In Begutachtung BLK</c:v>
                </c:pt>
                <c:pt idx="2">
                  <c:v>In Begutachtung BKZ</c:v>
                </c:pt>
                <c:pt idx="3">
                  <c:v>Bewilligt</c:v>
                </c:pt>
                <c:pt idx="4">
                  <c:v>Abgelehnt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292</c:v>
                </c:pt>
                <c:pt idx="1">
                  <c:v>95</c:v>
                </c:pt>
                <c:pt idx="2">
                  <c:v>21</c:v>
                </c:pt>
                <c:pt idx="3">
                  <c:v>7250</c:v>
                </c:pt>
                <c:pt idx="4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7-466A-90B5-12292FFA0D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Anzahl der eEducation-Schulen je Bundesland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145680290172088"/>
          <c:y val="0.16653557029106303"/>
          <c:w val="0.57761355506158119"/>
          <c:h val="0.68651133504619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Vorarlberg</c:v>
                </c:pt>
                <c:pt idx="1">
                  <c:v>Salzburg</c:v>
                </c:pt>
                <c:pt idx="2">
                  <c:v>Kärnten</c:v>
                </c:pt>
                <c:pt idx="3">
                  <c:v>Tirol</c:v>
                </c:pt>
                <c:pt idx="4">
                  <c:v>Steiermark</c:v>
                </c:pt>
                <c:pt idx="5">
                  <c:v>Oberösterreich</c:v>
                </c:pt>
                <c:pt idx="6">
                  <c:v>Niederösterreich</c:v>
                </c:pt>
                <c:pt idx="7">
                  <c:v>Wien</c:v>
                </c:pt>
                <c:pt idx="8">
                  <c:v>Burgenland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73</c:v>
                </c:pt>
                <c:pt idx="1">
                  <c:v>198</c:v>
                </c:pt>
                <c:pt idx="2">
                  <c:v>119</c:v>
                </c:pt>
                <c:pt idx="3">
                  <c:v>189</c:v>
                </c:pt>
                <c:pt idx="4">
                  <c:v>248</c:v>
                </c:pt>
                <c:pt idx="5">
                  <c:v>413</c:v>
                </c:pt>
                <c:pt idx="6">
                  <c:v>165</c:v>
                </c:pt>
                <c:pt idx="7">
                  <c:v>328</c:v>
                </c:pt>
                <c:pt idx="8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46643840"/>
        <c:axId val="46645632"/>
      </c:barChart>
      <c:catAx>
        <c:axId val="4664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46645632"/>
        <c:crosses val="autoZero"/>
        <c:auto val="1"/>
        <c:lblAlgn val="ctr"/>
        <c:lblOffset val="100"/>
        <c:noMultiLvlLbl val="0"/>
      </c:catAx>
      <c:valAx>
        <c:axId val="4664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46643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Beteiligte Schultypen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31550420983253E-2"/>
          <c:y val="0.18501761251307022"/>
          <c:w val="0.91821944517448206"/>
          <c:h val="0.686511335046196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Okt 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117</c:v>
                </c:pt>
                <c:pt idx="1">
                  <c:v>183</c:v>
                </c:pt>
                <c:pt idx="2">
                  <c:v>142</c:v>
                </c:pt>
                <c:pt idx="3">
                  <c:v>23</c:v>
                </c:pt>
                <c:pt idx="4">
                  <c:v>135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Nov 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67</c:v>
                </c:pt>
                <c:pt idx="1">
                  <c:v>53</c:v>
                </c:pt>
                <c:pt idx="2">
                  <c:v>73</c:v>
                </c:pt>
                <c:pt idx="3">
                  <c:v>5</c:v>
                </c:pt>
                <c:pt idx="4">
                  <c:v>82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6-4A56-83E9-44EF23BB51D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Dez 16</c:v>
                </c:pt>
              </c:strCache>
            </c:strRef>
          </c:tx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62</c:v>
                </c:pt>
                <c:pt idx="1">
                  <c:v>20</c:v>
                </c:pt>
                <c:pt idx="2">
                  <c:v>11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0-472D-847D-1F5656F5FB6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Mrz 17</c:v>
                </c:pt>
              </c:strCache>
            </c:strRef>
          </c:tx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77</c:v>
                </c:pt>
                <c:pt idx="1">
                  <c:v>118</c:v>
                </c:pt>
                <c:pt idx="2">
                  <c:v>25</c:v>
                </c:pt>
                <c:pt idx="3">
                  <c:v>11</c:v>
                </c:pt>
                <c:pt idx="4">
                  <c:v>45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0-472D-847D-1F5656F5FB6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Jun 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92</c:v>
                </c:pt>
                <c:pt idx="1">
                  <c:v>77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9-42B8-A58B-8943691CA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100"/>
        <c:axId val="132069248"/>
        <c:axId val="132070784"/>
      </c:barChart>
      <c:catAx>
        <c:axId val="13206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070784"/>
        <c:crosses val="autoZero"/>
        <c:auto val="1"/>
        <c:lblAlgn val="ctr"/>
        <c:lblOffset val="100"/>
        <c:noMultiLvlLbl val="0"/>
      </c:catAx>
      <c:valAx>
        <c:axId val="13207078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0692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Genehmigte Aktivitäten Schulen/Bundesland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Schulen/Bundesland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Wien</c:v>
                </c:pt>
                <c:pt idx="1">
                  <c:v>Burgenland</c:v>
                </c:pt>
                <c:pt idx="2">
                  <c:v>NÖ</c:v>
                </c:pt>
                <c:pt idx="3">
                  <c:v>OÖ</c:v>
                </c:pt>
                <c:pt idx="4">
                  <c:v>Stmk</c:v>
                </c:pt>
                <c:pt idx="5">
                  <c:v>Tirol</c:v>
                </c:pt>
                <c:pt idx="6">
                  <c:v>Kärnten</c:v>
                </c:pt>
                <c:pt idx="7">
                  <c:v>Salzburg</c:v>
                </c:pt>
                <c:pt idx="8">
                  <c:v>Vbg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1625</c:v>
                </c:pt>
                <c:pt idx="1">
                  <c:v>1165</c:v>
                </c:pt>
                <c:pt idx="2">
                  <c:v>525</c:v>
                </c:pt>
                <c:pt idx="3">
                  <c:v>1144</c:v>
                </c:pt>
                <c:pt idx="4">
                  <c:v>887</c:v>
                </c:pt>
                <c:pt idx="5">
                  <c:v>784</c:v>
                </c:pt>
                <c:pt idx="6">
                  <c:v>449</c:v>
                </c:pt>
                <c:pt idx="7">
                  <c:v>233</c:v>
                </c:pt>
                <c:pt idx="8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100"/>
        <c:axId val="131908736"/>
        <c:axId val="131910272"/>
      </c:barChart>
      <c:catAx>
        <c:axId val="13190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910272"/>
        <c:crosses val="autoZero"/>
        <c:auto val="1"/>
        <c:lblAlgn val="ctr"/>
        <c:lblOffset val="100"/>
        <c:noMultiLvlLbl val="0"/>
      </c:catAx>
      <c:valAx>
        <c:axId val="1319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908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n-US" sz="2400" b="1" i="0" u="none" strike="noStrike" kern="1200" cap="none" spc="0" normalizeH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cap="none" spc="0" normalizeH="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Worauf</a:t>
            </a:r>
            <a:r>
              <a:rPr lang="en-US" sz="2400" b="1" i="0" u="none" strike="noStrike" kern="1200" cap="none" spc="0" normalizeH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i="0" u="none" strike="noStrike" kern="1200" cap="none" spc="0" normalizeH="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konzentrieren</a:t>
            </a:r>
            <a:r>
              <a:rPr lang="en-US" sz="2400" b="1" i="0" u="none" strike="noStrike" kern="1200" cap="none" spc="0" normalizeH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i="0" u="none" strike="noStrike" kern="1200" cap="none" spc="0" normalizeH="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sich</a:t>
            </a:r>
            <a:r>
              <a:rPr lang="en-US" sz="2400" b="1" i="0" u="none" strike="noStrike" kern="1200" cap="none" spc="0" normalizeH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i="0" u="none" strike="noStrike" kern="1200" cap="none" spc="0" normalizeH="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eEducation-Schulen</a:t>
            </a:r>
            <a:r>
              <a:rPr lang="en-US" sz="2400" b="1" i="0" u="none" strike="noStrike" kern="1200" cap="none" spc="0" normalizeH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889451671223378"/>
          <c:y val="0.16653557029106303"/>
          <c:w val="0.37017586551862075"/>
          <c:h val="0.68651133504619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Einsatz digitaler Medien im Unterricht</c:v>
                </c:pt>
                <c:pt idx="1">
                  <c:v>Schulentwicklung</c:v>
                </c:pt>
                <c:pt idx="2">
                  <c:v>Aktive Verbreitung von E-Learning in der Bildungslandschaft</c:v>
                </c:pt>
                <c:pt idx="3">
                  <c:v>Einsatz innovativer Lerntechnologien</c:v>
                </c:pt>
                <c:pt idx="4">
                  <c:v>Erwerb digitaler Kompetenzen</c:v>
                </c:pt>
                <c:pt idx="5">
                  <c:v>Einsatz innovativer u. inklusiver Lehrmethoden</c:v>
                </c:pt>
                <c:pt idx="6">
                  <c:v>Schulübergreifende Kooperation</c:v>
                </c:pt>
                <c:pt idx="7">
                  <c:v>Entwickeln und Erproben von E-Learning-Szenarien</c:v>
                </c:pt>
                <c:pt idx="8">
                  <c:v>Sonderbadges</c:v>
                </c:pt>
              </c:strCache>
            </c:strRef>
          </c:cat>
          <c:val>
            <c:numRef>
              <c:f>Tabelle1!#REF!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Tabelle1!$A$2:$A$10</c:f>
              <c:strCache>
                <c:ptCount val="9"/>
                <c:pt idx="0">
                  <c:v>Einsatz digitaler Medien im Unterricht</c:v>
                </c:pt>
                <c:pt idx="1">
                  <c:v>Schulentwicklung</c:v>
                </c:pt>
                <c:pt idx="2">
                  <c:v>Aktive Verbreitung von E-Learning in der Bildungslandschaft</c:v>
                </c:pt>
                <c:pt idx="3">
                  <c:v>Einsatz innovativer Lerntechnologien</c:v>
                </c:pt>
                <c:pt idx="4">
                  <c:v>Erwerb digitaler Kompetenzen</c:v>
                </c:pt>
                <c:pt idx="5">
                  <c:v>Einsatz innovativer u. inklusiver Lehrmethoden</c:v>
                </c:pt>
                <c:pt idx="6">
                  <c:v>Schulübergreifende Kooperation</c:v>
                </c:pt>
                <c:pt idx="7">
                  <c:v>Entwickeln und Erproben von E-Learning-Szenarien</c:v>
                </c:pt>
                <c:pt idx="8">
                  <c:v>Sonderbadges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2136</c:v>
                </c:pt>
                <c:pt idx="1">
                  <c:v>1829</c:v>
                </c:pt>
                <c:pt idx="2">
                  <c:v>774</c:v>
                </c:pt>
                <c:pt idx="3">
                  <c:v>683</c:v>
                </c:pt>
                <c:pt idx="4">
                  <c:v>553</c:v>
                </c:pt>
                <c:pt idx="5">
                  <c:v>444</c:v>
                </c:pt>
                <c:pt idx="6">
                  <c:v>298</c:v>
                </c:pt>
                <c:pt idx="7">
                  <c:v>315</c:v>
                </c:pt>
                <c:pt idx="8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1-4E5A-BAB8-4EB031BA8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31998848"/>
        <c:axId val="132000384"/>
      </c:barChart>
      <c:catAx>
        <c:axId val="13199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de-DE"/>
          </a:p>
        </c:txPr>
        <c:crossAx val="132000384"/>
        <c:crosses val="autoZero"/>
        <c:auto val="1"/>
        <c:lblAlgn val="ctr"/>
        <c:lblOffset val="100"/>
        <c:noMultiLvlLbl val="0"/>
      </c:catAx>
      <c:valAx>
        <c:axId val="13200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31998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Beantragte</a:t>
            </a:r>
            <a:r>
              <a:rPr lang="en-US" sz="2200" b="0" i="0" u="none" strike="noStrike" kern="1200" cap="none" spc="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 </a:t>
            </a: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schulinterne</a:t>
            </a:r>
            <a:r>
              <a:rPr lang="en-US" sz="2200" b="0" i="0" u="none" strike="noStrike" kern="1200" cap="none" spc="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 </a:t>
            </a: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Lehrerfortbildungen</a:t>
            </a:r>
            <a:endParaRPr lang="en-US" sz="2200" b="0" i="0" u="none" strike="noStrike" kern="1200" cap="none" spc="0" normalizeH="0" baseline="0" dirty="0">
              <a:solidFill>
                <a:prstClr val="black">
                  <a:lumMod val="65000"/>
                  <a:lumOff val="35000"/>
                </a:prstClr>
              </a:solidFill>
              <a:latin typeface="Ubuntu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889451671223378"/>
          <c:y val="0.16653557029106303"/>
          <c:w val="0.37017586551862075"/>
          <c:h val="0.68651133504619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Einsatz digitaler Medien im Unterricht</c:v>
                </c:pt>
                <c:pt idx="1">
                  <c:v>Schulentwicklung</c:v>
                </c:pt>
                <c:pt idx="2">
                  <c:v>Aktive Verbreitung von E-Learning in der Bildungslandschaft</c:v>
                </c:pt>
                <c:pt idx="3">
                  <c:v>Einsatz innovativer Lerntechnologien</c:v>
                </c:pt>
                <c:pt idx="4">
                  <c:v>Erwerb digitaler Kompetenzen</c:v>
                </c:pt>
                <c:pt idx="5">
                  <c:v>Schulübergreifende Kooperation</c:v>
                </c:pt>
                <c:pt idx="6">
                  <c:v>Entwickeln und Erproben von E-Learning-Szenarien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40</c:v>
                </c:pt>
                <c:pt idx="1">
                  <c:v>25</c:v>
                </c:pt>
                <c:pt idx="2">
                  <c:v>2</c:v>
                </c:pt>
                <c:pt idx="3">
                  <c:v>10</c:v>
                </c:pt>
                <c:pt idx="4">
                  <c:v>7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24761984"/>
        <c:axId val="124763520"/>
      </c:barChart>
      <c:catAx>
        <c:axId val="12476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de-DE"/>
          </a:p>
        </c:txPr>
        <c:crossAx val="124763520"/>
        <c:crosses val="autoZero"/>
        <c:auto val="1"/>
        <c:lblAlgn val="ctr"/>
        <c:lblOffset val="100"/>
        <c:noMultiLvlLbl val="0"/>
      </c:catAx>
      <c:valAx>
        <c:axId val="12476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247619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0190-CA42-47B1-A3D1-062DE21FEA8C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477ED-50C6-402B-A73F-7CD29605CE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69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10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Unterrichtsentwicklung, Schulentwicklung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12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Beat </a:t>
            </a:r>
            <a:r>
              <a:rPr lang="de-DE" dirty="0" err="1"/>
              <a:t>Döbeli</a:t>
            </a:r>
            <a:r>
              <a:rPr lang="de-DE" dirty="0"/>
              <a:t>, PH Schwyz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10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82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81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" type="tx">
  <p:cSld name="1_Titel und Inhal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008968" y="6404294"/>
            <a:ext cx="344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  <p:grpSp>
        <p:nvGrpSpPr>
          <p:cNvPr id="21" name="Shape 21"/>
          <p:cNvGrpSpPr/>
          <p:nvPr userDrawn="1"/>
        </p:nvGrpSpPr>
        <p:grpSpPr>
          <a:xfrm>
            <a:off x="3181263" y="6288972"/>
            <a:ext cx="882640" cy="269063"/>
            <a:chOff x="-1669700" y="1690825"/>
            <a:chExt cx="798047" cy="340500"/>
          </a:xfrm>
        </p:grpSpPr>
        <p:sp>
          <p:nvSpPr>
            <p:cNvPr id="22" name="Shape 22"/>
            <p:cNvSpPr/>
            <p:nvPr/>
          </p:nvSpPr>
          <p:spPr>
            <a:xfrm>
              <a:off x="-1669675" y="1690825"/>
              <a:ext cx="798000" cy="340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" name="Shape 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69700" y="1690825"/>
              <a:ext cx="798047" cy="340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836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2408464" y="6115050"/>
            <a:ext cx="2408465" cy="6064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64" y="6189562"/>
            <a:ext cx="1551214" cy="51931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96" y="6065522"/>
            <a:ext cx="1077068" cy="70547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8153400" y="6065522"/>
            <a:ext cx="3967065" cy="705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9734030" y="6155448"/>
            <a:ext cx="242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Josef Grabner,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MSc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de-DE" sz="600" dirty="0"/>
          </a:p>
          <a:p>
            <a:pPr algn="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Bundeszentrum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eEducation</a:t>
            </a:r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Austria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9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83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69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87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52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8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36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77B3-941D-4562-976E-43033C38FFA1}" type="datetimeFigureOut">
              <a:rPr lang="de-DE" smtClean="0"/>
              <a:t>09.07.2018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9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PJY7NI-v1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24000" y="1641325"/>
            <a:ext cx="9144000" cy="1723200"/>
          </a:xfrm>
          <a:prstGeom prst="rect">
            <a:avLst/>
          </a:prstGeom>
          <a:noFill/>
          <a:ln>
            <a:noFill/>
          </a:ln>
          <a:effectLst>
            <a:outerShdw blurRad="101600" dist="25400" dir="5400000" rotWithShape="0">
              <a:srgbClr val="000000">
                <a:alpha val="749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AT" sz="3600" dirty="0"/>
              <a:t>Bundes- und Koordinationszentrum</a:t>
            </a:r>
            <a:endParaRPr sz="3600" dirty="0"/>
          </a:p>
          <a:p>
            <a:pPr algn="ctr">
              <a:lnSpc>
                <a:spcPct val="150000"/>
              </a:lnSpc>
            </a:pPr>
            <a:r>
              <a:rPr lang="de-AT" sz="6800" dirty="0" err="1"/>
              <a:t>eEducation</a:t>
            </a:r>
            <a:r>
              <a:rPr lang="de-AT" sz="6800" dirty="0"/>
              <a:t> Austria</a:t>
            </a:r>
            <a:endParaRPr sz="6800" dirty="0"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8087" y="4623971"/>
            <a:ext cx="1693200" cy="1693200"/>
          </a:xfrm>
          <a:prstGeom prst="rect">
            <a:avLst/>
          </a:prstGeom>
          <a:noFill/>
          <a:ln>
            <a:noFill/>
          </a:ln>
          <a:effectLst>
            <a:outerShdw blurRad="177800" dist="88900" dir="5400000" rotWithShape="0">
              <a:srgbClr val="000000">
                <a:alpha val="69803"/>
              </a:srgbClr>
            </a:outerShdw>
          </a:effectLst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0220" y="4623971"/>
            <a:ext cx="1693200" cy="1693200"/>
          </a:xfrm>
          <a:prstGeom prst="rect">
            <a:avLst/>
          </a:prstGeom>
          <a:noFill/>
          <a:ln>
            <a:noFill/>
          </a:ln>
          <a:effectLst>
            <a:outerShdw blurRad="177800" dist="88900" dir="5400000" rotWithShape="0">
              <a:srgbClr val="000000">
                <a:alpha val="69803"/>
              </a:srgbClr>
            </a:outerShdw>
          </a:effectLst>
        </p:spPr>
      </p:pic>
      <p:sp>
        <p:nvSpPr>
          <p:cNvPr id="91" name="Shape 91"/>
          <p:cNvSpPr/>
          <p:nvPr/>
        </p:nvSpPr>
        <p:spPr>
          <a:xfrm>
            <a:off x="3849675" y="6107200"/>
            <a:ext cx="1822200" cy="65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826" y="6180459"/>
            <a:ext cx="1476805" cy="4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0725" y="6137875"/>
            <a:ext cx="913030" cy="5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3080551" y="6107200"/>
            <a:ext cx="778275" cy="567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3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751442373"/>
              </p:ext>
            </p:extLst>
          </p:nvPr>
        </p:nvGraphicFramePr>
        <p:xfrm>
          <a:off x="2124075" y="1168445"/>
          <a:ext cx="7875749" cy="452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420819" y="5788114"/>
            <a:ext cx="579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n=7232</a:t>
            </a:r>
            <a:endParaRPr lang="de-DE" sz="1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Statistiken/Facts</a:t>
            </a:r>
            <a:endParaRPr lang="de-AT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453603443"/>
              </p:ext>
            </p:extLst>
          </p:nvPr>
        </p:nvGraphicFramePr>
        <p:xfrm>
          <a:off x="495759" y="1605454"/>
          <a:ext cx="11002177" cy="412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902901" y="582093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N=7253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4696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920470017"/>
              </p:ext>
            </p:extLst>
          </p:nvPr>
        </p:nvGraphicFramePr>
        <p:xfrm>
          <a:off x="971550" y="1333500"/>
          <a:ext cx="10163175" cy="439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606365" y="5770319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N=94</a:t>
            </a:r>
            <a:endParaRPr lang="de-DE" sz="1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0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928" y="382857"/>
            <a:ext cx="7539990" cy="78605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Ubuntu" panose="020B0504030602030204" pitchFamily="34" charset="0"/>
              </a:rPr>
              <a:t>Ziele/Themen</a:t>
            </a:r>
            <a:endParaRPr lang="de-AT" sz="3600" dirty="0">
              <a:latin typeface="Ubuntu" panose="020B0504030602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91927" y="1261948"/>
            <a:ext cx="10256733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in die Breite kommen (&gt; 2000 Schulen in 2 Jahren)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~ ca. 1/3 aller Schulen Österreichs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de-AT" sz="2400" dirty="0"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Weitere Themen: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(e)Inklusion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digi.komp</a:t>
            </a: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 Beispiele (Unterrichtsbeispiele zur digitalen Bildung)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eTapas</a:t>
            </a: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 (kurze OER-Lernsequenzen von </a:t>
            </a:r>
            <a:r>
              <a:rPr lang="de-AT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Pädagog</a:t>
            </a: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/innen für </a:t>
            </a:r>
            <a:r>
              <a:rPr lang="de-AT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Pädagog</a:t>
            </a: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/innen)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Schulentwicklung – Selbstanalyse-Tool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Schulentwicklungsberatung – Lehrer/innen-Fortbildungs-Konzept</a:t>
            </a:r>
          </a:p>
        </p:txBody>
      </p:sp>
    </p:spTree>
    <p:extLst>
      <p:ext uri="{BB962C8B-B14F-4D97-AF65-F5344CB8AC3E}">
        <p14:creationId xmlns:p14="http://schemas.microsoft.com/office/powerpoint/2010/main" val="407377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35405" y="3933715"/>
            <a:ext cx="559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r>
              <a:rPr lang="de-AT" sz="3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eEducation</a:t>
            </a:r>
            <a:r>
              <a:rPr lang="de-AT" sz="3600" b="1" dirty="0">
                <a:solidFill>
                  <a:schemeClr val="bg1"/>
                </a:solidFill>
                <a:latin typeface="Ubuntu" panose="020B0504030602030204" pitchFamily="34" charset="0"/>
              </a:rPr>
              <a:t> wirkt?</a:t>
            </a:r>
          </a:p>
        </p:txBody>
      </p:sp>
    </p:spTree>
    <p:extLst>
      <p:ext uri="{BB962C8B-B14F-4D97-AF65-F5344CB8AC3E}">
        <p14:creationId xmlns:p14="http://schemas.microsoft.com/office/powerpoint/2010/main" val="357225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64" y="515114"/>
            <a:ext cx="8865118" cy="54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91928" y="382857"/>
            <a:ext cx="9141680" cy="786058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Ubuntu" panose="020B0504030602030204" pitchFamily="34" charset="0"/>
              </a:rPr>
              <a:t>Verbindliche Übung „Digitale Grundbildung“</a:t>
            </a:r>
            <a:endParaRPr lang="de-AT" sz="3600" dirty="0">
              <a:latin typeface="Ubuntu" panose="020B0504030602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91927" y="1261948"/>
            <a:ext cx="10256733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Gesellschaftliche Aspekte von Medienwandel und Digitalisierung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Informations-, Daten- und Medienkompetenz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Betriebssysteme und Standard-Anwendungen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Mediengestaltung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Digitale Kommunikation und </a:t>
            </a:r>
            <a:r>
              <a:rPr lang="de-DE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Social</a:t>
            </a: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 Media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Sicherheit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Technische Problemlösung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Computational</a:t>
            </a:r>
            <a:r>
              <a:rPr lang="de-DE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Thinking</a:t>
            </a:r>
            <a:endParaRPr lang="de-AT" sz="2400" dirty="0"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4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7" y="340481"/>
            <a:ext cx="8288777" cy="58085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914" y="340481"/>
            <a:ext cx="3048425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56" y="371191"/>
            <a:ext cx="9989402" cy="57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330125"/>
            <a:ext cx="6792273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4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UaNW_SCxDmvCvZJjMw8cDPLoVskCWKjOpXYuP-xnp_GuJq8uGM46-TpeSAfiG288CQkVfi9siaIYJdUp-AeOAjvoqs-X68kXAvujdvkOiaONqs66cN0rTzM-DdoS717F3NbNTc3xLx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08" y="385590"/>
            <a:ext cx="9056135" cy="57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6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82" y="388387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5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de-AT" sz="3600" dirty="0">
                <a:latin typeface="Ubuntu" panose="020B0504030602030204" pitchFamily="34" charset="0"/>
              </a:rPr>
              <a:t>Entwicklung </a:t>
            </a:r>
            <a:r>
              <a:rPr lang="de-AT" sz="3600" dirty="0" err="1">
                <a:latin typeface="Ubuntu" panose="020B0504030602030204" pitchFamily="34" charset="0"/>
              </a:rPr>
              <a:t>eDidaktischer</a:t>
            </a:r>
            <a:r>
              <a:rPr lang="de-AT" sz="3600" dirty="0">
                <a:latin typeface="Ubuntu" panose="020B0504030602030204" pitchFamily="34" charset="0"/>
              </a:rPr>
              <a:t> Ansätze</a:t>
            </a:r>
            <a:endParaRPr lang="de-DE" sz="3600" dirty="0">
              <a:latin typeface="Ubuntu" panose="020B0504030602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49915"/>
            <a:ext cx="10515600" cy="1304182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Steigerung der digitalen u. informatischen Kompetenzen bei</a:t>
            </a:r>
          </a:p>
          <a:p>
            <a:pPr lvl="1"/>
            <a:r>
              <a:rPr lang="de-AT" dirty="0"/>
              <a:t>Lehrer/innen für</a:t>
            </a:r>
          </a:p>
          <a:p>
            <a:pPr lvl="1"/>
            <a:r>
              <a:rPr lang="de-AT" dirty="0"/>
              <a:t>Schüler/innen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838200" y="1134477"/>
            <a:ext cx="10515600" cy="130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dirty="0">
                <a:latin typeface="Ubuntu" panose="020B0504030602030204" pitchFamily="34" charset="0"/>
              </a:rPr>
              <a:t>(</a:t>
            </a:r>
            <a:r>
              <a:rPr lang="de-AT" dirty="0" err="1">
                <a:latin typeface="Ubuntu" panose="020B0504030602030204" pitchFamily="34" charset="0"/>
              </a:rPr>
              <a:t>eEducation</a:t>
            </a:r>
            <a:r>
              <a:rPr lang="de-AT" dirty="0">
                <a:latin typeface="Ubuntu" panose="020B0504030602030204" pitchFamily="34" charset="0"/>
              </a:rPr>
              <a:t> als Lehrer/innen-Fortbildungs-Initiative)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3825" y="2630690"/>
            <a:ext cx="7708594" cy="314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1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4767"/>
            <a:ext cx="9144000" cy="549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51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804231"/>
            <a:ext cx="10515600" cy="5372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AT" sz="3400" dirty="0"/>
              <a:t>“Die harte Realität ist, man muss es sich </a:t>
            </a:r>
            <a:r>
              <a:rPr lang="de-AT" sz="3400" b="1" dirty="0"/>
              <a:t>selbst </a:t>
            </a:r>
            <a:r>
              <a:rPr lang="de-AT" sz="3400" b="1" dirty="0" smtClean="0"/>
              <a:t>beibringen</a:t>
            </a:r>
            <a:r>
              <a:rPr lang="de-AT" sz="3400" dirty="0" smtClean="0"/>
              <a:t>.</a:t>
            </a:r>
            <a:br>
              <a:rPr lang="de-AT" sz="3400" dirty="0" smtClean="0"/>
            </a:br>
            <a:r>
              <a:rPr lang="de-AT" sz="3400" dirty="0" smtClean="0"/>
              <a:t>Das </a:t>
            </a:r>
            <a:r>
              <a:rPr lang="de-AT" sz="3400" dirty="0"/>
              <a:t>ist die einzige Chance und zwar dadurch, dass man die Werkzeuge erst einmal in seinem </a:t>
            </a:r>
            <a:r>
              <a:rPr lang="de-AT" sz="3400" b="1" dirty="0"/>
              <a:t>eigenen Alltag einsetzt</a:t>
            </a:r>
            <a:r>
              <a:rPr lang="de-AT" sz="34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AT" sz="1200" dirty="0"/>
              <a:t/>
            </a:r>
            <a:br>
              <a:rPr lang="de-AT" sz="1200" dirty="0"/>
            </a:br>
            <a:r>
              <a:rPr lang="de-AT" sz="3400" dirty="0"/>
              <a:t>Man muss als Lehrerin und als Lehrer lernen, diese Werkzeuge </a:t>
            </a:r>
            <a:r>
              <a:rPr lang="de-AT" sz="3400" b="1" dirty="0"/>
              <a:t>zum eigenen Nutzen</a:t>
            </a:r>
            <a:r>
              <a:rPr lang="de-AT" sz="3400" dirty="0"/>
              <a:t> einzusetzen.”</a:t>
            </a:r>
          </a:p>
          <a:p>
            <a:pPr marL="0" indent="0">
              <a:buNone/>
            </a:pPr>
            <a:r>
              <a:rPr lang="de-AT" dirty="0"/>
              <a:t/>
            </a:r>
            <a:br>
              <a:rPr lang="de-AT" dirty="0"/>
            </a:br>
            <a:r>
              <a:rPr lang="de-AT" sz="1900" dirty="0"/>
              <a:t>Quelle:</a:t>
            </a:r>
            <a:r>
              <a:rPr lang="de-AT" sz="1900" dirty="0">
                <a:hlinkClick r:id="rId2"/>
              </a:rPr>
              <a:t> </a:t>
            </a:r>
            <a:r>
              <a:rPr lang="de-AT" sz="1900" dirty="0"/>
              <a:t>https://www.youtube.com/watch?v=CPJY7NI-v1c, abgefragt am 18.09.2017</a:t>
            </a:r>
            <a:br>
              <a:rPr lang="de-AT" sz="1900" dirty="0"/>
            </a:br>
            <a:r>
              <a:rPr lang="de-AT" sz="1900" dirty="0"/>
              <a:t>Dr. Christian Spannagel, Gymnasium Ottobrunn 2012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79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199" y="804231"/>
            <a:ext cx="10905781" cy="5372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AT" sz="3400" dirty="0"/>
              <a:t>„Die digitale Bildungsrevolution ist nicht erziehungstheoretisch konzipiert, sondern wirtschaftsbezogen, ihr Ziel ist nicht der geistig-sittlich gebildete Mensch im Humboldt`schen Sinne, sondern der arbeitsmarktgerechte ausgebildete Bürger im Sinne eines neoliberalen Bildungskonzepts</a:t>
            </a:r>
            <a:r>
              <a:rPr lang="de-AT" sz="3400" dirty="0" smtClean="0"/>
              <a:t>.“</a:t>
            </a:r>
            <a:r>
              <a:rPr lang="de-AT" sz="3400" dirty="0"/>
              <a:t/>
            </a:r>
            <a:br>
              <a:rPr lang="de-AT" sz="3400" dirty="0"/>
            </a:br>
            <a:r>
              <a:rPr lang="de-AT" dirty="0"/>
              <a:t/>
            </a:r>
            <a:br>
              <a:rPr lang="de-AT" dirty="0"/>
            </a:br>
            <a:r>
              <a:rPr lang="it-IT" sz="1900" dirty="0"/>
              <a:t>Quelle: </a:t>
            </a:r>
            <a:r>
              <a:rPr lang="it-IT" sz="1900" dirty="0" err="1" smtClean="0"/>
              <a:t>Simanowski</a:t>
            </a:r>
            <a:r>
              <a:rPr lang="it-IT" sz="1900" dirty="0"/>
              <a:t> </a:t>
            </a:r>
            <a:r>
              <a:rPr lang="it-IT" sz="1900" dirty="0" smtClean="0"/>
              <a:t>Roberto (2018), „</a:t>
            </a:r>
            <a:r>
              <a:rPr lang="de-DE" sz="1900" dirty="0"/>
              <a:t> Stumme Medien: Vom Verschwinden der Computer in Bildung und Gesellschaft</a:t>
            </a:r>
            <a:r>
              <a:rPr lang="it-IT" sz="1900" dirty="0" smtClean="0"/>
              <a:t>“, </a:t>
            </a:r>
            <a:r>
              <a:rPr lang="it-IT" sz="1900" dirty="0" err="1" smtClean="0"/>
              <a:t>Verlag</a:t>
            </a:r>
            <a:r>
              <a:rPr lang="it-IT" sz="1900" dirty="0" smtClean="0"/>
              <a:t> </a:t>
            </a:r>
            <a:r>
              <a:rPr lang="it-IT" sz="1900" dirty="0" err="1" smtClean="0"/>
              <a:t>Matthes</a:t>
            </a:r>
            <a:r>
              <a:rPr lang="it-IT" sz="1900" dirty="0" smtClean="0"/>
              <a:t> &amp; </a:t>
            </a:r>
            <a:r>
              <a:rPr lang="it-IT" sz="1900" dirty="0" err="1" smtClean="0"/>
              <a:t>Seitz</a:t>
            </a:r>
            <a:r>
              <a:rPr lang="it-IT" sz="1900" dirty="0" smtClean="0"/>
              <a:t> </a:t>
            </a:r>
            <a:r>
              <a:rPr lang="it-IT" sz="1900" dirty="0" err="1" smtClean="0"/>
              <a:t>Berlin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67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41974" y="1964156"/>
            <a:ext cx="69426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200" b="1" dirty="0"/>
              <a:t>Josef Grabner, </a:t>
            </a:r>
            <a:r>
              <a:rPr lang="de-DE" sz="2200" b="1" dirty="0" err="1"/>
              <a:t>MSc</a:t>
            </a:r>
            <a:endParaRPr lang="de-DE" sz="2200" b="1" dirty="0"/>
          </a:p>
          <a:p>
            <a:pPr algn="r"/>
            <a:endParaRPr lang="de-DE" sz="2200" dirty="0"/>
          </a:p>
          <a:p>
            <a:pPr algn="r"/>
            <a:r>
              <a:rPr lang="de-DE" sz="2200" dirty="0"/>
              <a:t>Bundes- und Koordinationszentrum </a:t>
            </a:r>
            <a:r>
              <a:rPr lang="de-DE" sz="2200" dirty="0" err="1"/>
              <a:t>eEducation</a:t>
            </a:r>
            <a:r>
              <a:rPr lang="de-DE" sz="2200" dirty="0"/>
              <a:t> Austria</a:t>
            </a:r>
          </a:p>
          <a:p>
            <a:pPr algn="r"/>
            <a:endParaRPr lang="de-DE" sz="2200" dirty="0"/>
          </a:p>
          <a:p>
            <a:pPr algn="r"/>
            <a:r>
              <a:rPr lang="de-DE" sz="2200" dirty="0"/>
              <a:t>Pädagogische Hochschule Oberösterreich</a:t>
            </a:r>
          </a:p>
          <a:p>
            <a:pPr algn="r"/>
            <a:r>
              <a:rPr lang="de-DE" sz="2200" dirty="0" err="1"/>
              <a:t>Huemerstraße</a:t>
            </a:r>
            <a:r>
              <a:rPr lang="de-DE" sz="2200" dirty="0"/>
              <a:t> 3-5, 4020 Linz</a:t>
            </a:r>
          </a:p>
          <a:p>
            <a:pPr algn="r"/>
            <a:r>
              <a:rPr lang="de-DE" sz="2200" dirty="0" smtClean="0"/>
              <a:t>+43 732 </a:t>
            </a:r>
            <a:r>
              <a:rPr lang="de-DE" sz="2200" dirty="0"/>
              <a:t>7470 7167</a:t>
            </a:r>
          </a:p>
          <a:p>
            <a:pPr algn="r"/>
            <a:r>
              <a:rPr lang="de-DE" sz="2200" dirty="0"/>
              <a:t>josef.grabner@eeducation.at</a:t>
            </a:r>
          </a:p>
          <a:p>
            <a:pPr algn="r"/>
            <a:endParaRPr lang="de-DE" dirty="0"/>
          </a:p>
          <a:p>
            <a:pPr algn="r"/>
            <a:endParaRPr lang="de-DE" dirty="0"/>
          </a:p>
          <a:p>
            <a:pPr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88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8"/>
          <p:cNvSpPr txBox="1"/>
          <p:nvPr/>
        </p:nvSpPr>
        <p:spPr>
          <a:xfrm>
            <a:off x="1464816" y="5262818"/>
            <a:ext cx="9203184" cy="92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de-AT" sz="3600" kern="0" dirty="0" smtClean="0">
                <a:solidFill>
                  <a:srgbClr val="A7A7A7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2.145 </a:t>
            </a:r>
            <a:r>
              <a:rPr lang="de-AT" sz="3600" kern="0" dirty="0">
                <a:solidFill>
                  <a:srgbClr val="A7A7A7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Schulen im Netzwerk </a:t>
            </a:r>
            <a:r>
              <a:rPr lang="de-AT" sz="3600" kern="0" dirty="0" err="1" smtClean="0">
                <a:solidFill>
                  <a:srgbClr val="A7A7A7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eEducation</a:t>
            </a:r>
            <a:r>
              <a:rPr lang="de-AT" sz="3600" kern="0" dirty="0" smtClean="0">
                <a:solidFill>
                  <a:srgbClr val="A7A7A7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 Austria</a:t>
            </a:r>
            <a:endParaRPr sz="3600" kern="0" dirty="0">
              <a:solidFill>
                <a:srgbClr val="A7A7A7">
                  <a:lumMod val="50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50221E-5EC4-4FB8-AFD8-505D75FC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4" y="556956"/>
            <a:ext cx="4391025" cy="103822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2" y="1595181"/>
            <a:ext cx="11431595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6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289" y="382387"/>
            <a:ext cx="7539990" cy="78605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19251" y="1820394"/>
            <a:ext cx="956624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Verifizierte </a:t>
            </a:r>
            <a:r>
              <a:rPr lang="de-AT" sz="28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Expert.Schulen</a:t>
            </a: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: </a:t>
            </a:r>
            <a:r>
              <a:rPr lang="de-AT" sz="2800" dirty="0" smtClean="0">
                <a:ea typeface="Source Sans Pro Light" panose="020B0403030403020204" pitchFamily="34" charset="0"/>
                <a:cs typeface="Arial" panose="020B0604020202020204" pitchFamily="34" charset="0"/>
              </a:rPr>
              <a:t>913</a:t>
            </a:r>
            <a:endParaRPr lang="de-AT" sz="2800" dirty="0"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Verifizierte </a:t>
            </a:r>
            <a:r>
              <a:rPr lang="de-AT" sz="28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Member.Schulen</a:t>
            </a: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: </a:t>
            </a:r>
            <a:r>
              <a:rPr lang="de-AT" sz="2800" dirty="0" smtClean="0">
                <a:ea typeface="Source Sans Pro Light" panose="020B0403030403020204" pitchFamily="34" charset="0"/>
                <a:cs typeface="Arial" panose="020B0604020202020204" pitchFamily="34" charset="0"/>
              </a:rPr>
              <a:t>1.232</a:t>
            </a:r>
            <a:endParaRPr lang="de-AT" sz="2800" dirty="0"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Registrierungsmöglichkeit für </a:t>
            </a:r>
            <a:r>
              <a:rPr lang="de-AT" sz="28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Member.Schulen</a:t>
            </a: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 seit: Okt. 2016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von 400 auf ~</a:t>
            </a:r>
            <a:r>
              <a:rPr lang="de-AT" sz="2800" dirty="0" smtClean="0">
                <a:ea typeface="Source Sans Pro Light" panose="020B0403030403020204" pitchFamily="34" charset="0"/>
                <a:cs typeface="Arial" panose="020B0604020202020204" pitchFamily="34" charset="0"/>
              </a:rPr>
              <a:t>2.150 </a:t>
            </a: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Schulen im Netzwerk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seitdem 5.800 User in zentraler Verwaltung (Office365)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&gt; </a:t>
            </a:r>
            <a:r>
              <a:rPr lang="de-AT" sz="2800" dirty="0" smtClean="0">
                <a:ea typeface="Source Sans Pro Light" panose="020B0403030403020204" pitchFamily="34" charset="0"/>
                <a:cs typeface="Arial" panose="020B0604020202020204" pitchFamily="34" charset="0"/>
              </a:rPr>
              <a:t>18.800 </a:t>
            </a: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Aktivitäten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AT" sz="1900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9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2D1144CB-BB10-4E65-9611-A5AD659348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6587" y="477671"/>
          <a:ext cx="8216321" cy="559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06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33516A2-96D2-460F-A3CF-0175406179E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14986" y="573206"/>
          <a:ext cx="8802808" cy="528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4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574512048"/>
              </p:ext>
            </p:extLst>
          </p:nvPr>
        </p:nvGraphicFramePr>
        <p:xfrm>
          <a:off x="2955731" y="1304925"/>
          <a:ext cx="6874069" cy="452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9333146" y="5846318"/>
            <a:ext cx="579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n=7927</a:t>
            </a:r>
            <a:endParaRPr lang="de-DE" sz="1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9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395688301"/>
              </p:ext>
            </p:extLst>
          </p:nvPr>
        </p:nvGraphicFramePr>
        <p:xfrm>
          <a:off x="928964" y="1314035"/>
          <a:ext cx="9305926" cy="412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639855" y="558708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N=2137</a:t>
            </a:r>
            <a:endParaRPr lang="de-DE" sz="1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430322749"/>
              </p:ext>
            </p:extLst>
          </p:nvPr>
        </p:nvGraphicFramePr>
        <p:xfrm>
          <a:off x="2113189" y="1168445"/>
          <a:ext cx="8354786" cy="460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956287" y="5859953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N=1498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92D05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</Words>
  <Application>Microsoft Office PowerPoint</Application>
  <PresentationFormat>Breitbild</PresentationFormat>
  <Paragraphs>73</Paragraphs>
  <Slides>25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Source Sans Pro Light</vt:lpstr>
      <vt:lpstr>Symbol</vt:lpstr>
      <vt:lpstr>Ubuntu</vt:lpstr>
      <vt:lpstr>Wingdings</vt:lpstr>
      <vt:lpstr>Office Theme</vt:lpstr>
      <vt:lpstr>Bundes- und Koordinationszentrum eEducation Austria</vt:lpstr>
      <vt:lpstr>PowerPoint-Präsentation</vt:lpstr>
      <vt:lpstr>PowerPoint-Präsentation</vt:lpstr>
      <vt:lpstr>Statistiken/Facts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Statistiken/Facts</vt:lpstr>
      <vt:lpstr>PowerPoint-Präsentation</vt:lpstr>
      <vt:lpstr>Ziele/Themen</vt:lpstr>
      <vt:lpstr>PowerPoint-Präsentation</vt:lpstr>
      <vt:lpstr>PowerPoint-Präsentation</vt:lpstr>
      <vt:lpstr>Verbindliche Übung „Digitale Grundbildung“</vt:lpstr>
      <vt:lpstr>PowerPoint-Präsentation</vt:lpstr>
      <vt:lpstr>PowerPoint-Präsentation</vt:lpstr>
      <vt:lpstr>PowerPoint-Präsentation</vt:lpstr>
      <vt:lpstr>PowerPoint-Präsentation</vt:lpstr>
      <vt:lpstr>Entwicklung eDidaktischer Ansätze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Riepl</dc:creator>
  <cp:lastModifiedBy>Josef Grabner</cp:lastModifiedBy>
  <cp:revision>139</cp:revision>
  <dcterms:created xsi:type="dcterms:W3CDTF">2016-08-25T17:41:26Z</dcterms:created>
  <dcterms:modified xsi:type="dcterms:W3CDTF">2018-07-09T05:37:01Z</dcterms:modified>
</cp:coreProperties>
</file>