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7" r:id="rId2"/>
    <p:sldMasterId id="2147483700" r:id="rId3"/>
  </p:sldMasterIdLst>
  <p:notesMasterIdLst>
    <p:notesMasterId r:id="rId26"/>
  </p:notesMasterIdLst>
  <p:handoutMasterIdLst>
    <p:handoutMasterId r:id="rId27"/>
  </p:handoutMasterIdLst>
  <p:sldIdLst>
    <p:sldId id="404" r:id="rId4"/>
    <p:sldId id="428" r:id="rId5"/>
    <p:sldId id="429" r:id="rId6"/>
    <p:sldId id="361" r:id="rId7"/>
    <p:sldId id="407" r:id="rId8"/>
    <p:sldId id="413" r:id="rId9"/>
    <p:sldId id="414" r:id="rId10"/>
    <p:sldId id="408" r:id="rId11"/>
    <p:sldId id="406" r:id="rId12"/>
    <p:sldId id="415" r:id="rId13"/>
    <p:sldId id="416" r:id="rId14"/>
    <p:sldId id="410" r:id="rId15"/>
    <p:sldId id="411" r:id="rId16"/>
    <p:sldId id="418" r:id="rId17"/>
    <p:sldId id="423" r:id="rId18"/>
    <p:sldId id="419" r:id="rId19"/>
    <p:sldId id="420" r:id="rId20"/>
    <p:sldId id="421" r:id="rId21"/>
    <p:sldId id="422" r:id="rId22"/>
    <p:sldId id="425" r:id="rId23"/>
    <p:sldId id="426" r:id="rId24"/>
    <p:sldId id="427" r:id="rId25"/>
  </p:sldIdLst>
  <p:sldSz cx="9144000" cy="6858000" type="screen4x3"/>
  <p:notesSz cx="6810375" cy="9942513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4660"/>
  </p:normalViewPr>
  <p:slideViewPr>
    <p:cSldViewPr>
      <p:cViewPr varScale="1">
        <p:scale>
          <a:sx n="121" d="100"/>
          <a:sy n="121" d="100"/>
        </p:scale>
        <p:origin x="12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366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7" tIns="45969" rIns="91937" bIns="45969" numCol="1" anchor="t" anchorCtr="0" compatLnSpc="1">
            <a:prstTxWarp prst="textNoShape">
              <a:avLst/>
            </a:prstTxWarp>
          </a:bodyPr>
          <a:lstStyle>
            <a:lvl1pPr defTabSz="918962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010" y="0"/>
            <a:ext cx="2951366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7" tIns="45969" rIns="91937" bIns="45969" numCol="1" anchor="t" anchorCtr="0" compatLnSpc="1">
            <a:prstTxWarp prst="textNoShape">
              <a:avLst/>
            </a:prstTxWarp>
          </a:bodyPr>
          <a:lstStyle>
            <a:lvl1pPr algn="r" defTabSz="918962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928"/>
            <a:ext cx="2951366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7" tIns="45969" rIns="91937" bIns="45969" numCol="1" anchor="b" anchorCtr="0" compatLnSpc="1">
            <a:prstTxWarp prst="textNoShape">
              <a:avLst/>
            </a:prstTxWarp>
          </a:bodyPr>
          <a:lstStyle>
            <a:lvl1pPr defTabSz="918962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010" y="9445928"/>
            <a:ext cx="2951366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7" tIns="45969" rIns="91937" bIns="45969" numCol="1" anchor="b" anchorCtr="0" compatLnSpc="1">
            <a:prstTxWarp prst="textNoShape">
              <a:avLst/>
            </a:prstTxWarp>
          </a:bodyPr>
          <a:lstStyle>
            <a:lvl1pPr algn="r" defTabSz="918962">
              <a:defRPr sz="1200"/>
            </a:lvl1pPr>
          </a:lstStyle>
          <a:p>
            <a:pPr>
              <a:defRPr/>
            </a:pPr>
            <a:fld id="{8AB9F5FC-E498-4401-B34C-11D06F204ECA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39182" cy="47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7" tIns="45969" rIns="91937" bIns="45969" numCol="1" anchor="t" anchorCtr="0" compatLnSpc="1">
            <a:prstTxWarp prst="textNoShape">
              <a:avLst/>
            </a:prstTxWarp>
          </a:bodyPr>
          <a:lstStyle>
            <a:lvl1pPr defTabSz="918962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2259" y="1"/>
            <a:ext cx="2937659" cy="47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7" tIns="45969" rIns="91937" bIns="45969" numCol="1" anchor="t" anchorCtr="0" compatLnSpc="1">
            <a:prstTxWarp prst="textNoShape">
              <a:avLst/>
            </a:prstTxWarp>
          </a:bodyPr>
          <a:lstStyle>
            <a:lvl1pPr algn="r" defTabSz="918962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1538" y="708025"/>
            <a:ext cx="5037137" cy="3779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076" y="4723735"/>
            <a:ext cx="4973767" cy="448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7" tIns="45969" rIns="91937" bIns="45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Klicken Sie, um die Formate des Vorlagentextes zu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7470"/>
            <a:ext cx="2939182" cy="47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7" tIns="45969" rIns="91937" bIns="45969" numCol="1" anchor="b" anchorCtr="0" compatLnSpc="1">
            <a:prstTxWarp prst="textNoShape">
              <a:avLst/>
            </a:prstTxWarp>
          </a:bodyPr>
          <a:lstStyle>
            <a:lvl1pPr defTabSz="918962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2259" y="9447470"/>
            <a:ext cx="2937659" cy="47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7" tIns="45969" rIns="91937" bIns="45969" numCol="1" anchor="b" anchorCtr="0" compatLnSpc="1">
            <a:prstTxWarp prst="textNoShape">
              <a:avLst/>
            </a:prstTxWarp>
          </a:bodyPr>
          <a:lstStyle>
            <a:lvl1pPr algn="r" defTabSz="918962">
              <a:defRPr sz="1200"/>
            </a:lvl1pPr>
          </a:lstStyle>
          <a:p>
            <a:pPr>
              <a:defRPr/>
            </a:pPr>
            <a:fld id="{0DEAC306-C219-40E6-B70F-FAD535596E7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AC306-C219-40E6-B70F-FAD535596E71}" type="slidenum">
              <a:rPr lang="de-AT" smtClean="0"/>
              <a:pPr>
                <a:defRPr/>
              </a:pPr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3326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dirty="0" smtClean="0"/>
          </a:p>
        </p:txBody>
      </p:sp>
      <p:sp>
        <p:nvSpPr>
          <p:cNvPr id="778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56F80-6E1B-4471-B4C8-A0A900A1CB54}" type="slidenum">
              <a:rPr lang="de-DE" smtClean="0"/>
              <a:pPr/>
              <a:t>10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955707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dirty="0" smtClean="0"/>
          </a:p>
        </p:txBody>
      </p:sp>
      <p:sp>
        <p:nvSpPr>
          <p:cNvPr id="778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56F80-6E1B-4471-B4C8-A0A900A1CB54}" type="slidenum">
              <a:rPr lang="de-DE" smtClean="0"/>
              <a:pPr/>
              <a:t>11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29234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dirty="0" smtClean="0"/>
          </a:p>
        </p:txBody>
      </p:sp>
      <p:sp>
        <p:nvSpPr>
          <p:cNvPr id="778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56F80-6E1B-4471-B4C8-A0A900A1CB54}" type="slidenum">
              <a:rPr lang="de-DE" smtClean="0"/>
              <a:pPr/>
              <a:t>12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111417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dirty="0" smtClean="0"/>
          </a:p>
        </p:txBody>
      </p:sp>
      <p:sp>
        <p:nvSpPr>
          <p:cNvPr id="778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56F80-6E1B-4471-B4C8-A0A900A1CB54}" type="slidenum">
              <a:rPr lang="de-DE" smtClean="0"/>
              <a:pPr/>
              <a:t>13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31856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dirty="0" smtClean="0"/>
          </a:p>
        </p:txBody>
      </p:sp>
      <p:sp>
        <p:nvSpPr>
          <p:cNvPr id="778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56F80-6E1B-4471-B4C8-A0A900A1CB54}" type="slidenum">
              <a:rPr lang="de-DE" smtClean="0"/>
              <a:pPr/>
              <a:t>14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457469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dirty="0" smtClean="0"/>
          </a:p>
        </p:txBody>
      </p:sp>
      <p:sp>
        <p:nvSpPr>
          <p:cNvPr id="778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56F80-6E1B-4471-B4C8-A0A900A1CB54}" type="slidenum">
              <a:rPr lang="de-DE" smtClean="0"/>
              <a:pPr/>
              <a:t>15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71776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dirty="0" smtClean="0"/>
          </a:p>
        </p:txBody>
      </p:sp>
      <p:sp>
        <p:nvSpPr>
          <p:cNvPr id="778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56F80-6E1B-4471-B4C8-A0A900A1CB54}" type="slidenum">
              <a:rPr lang="de-DE" smtClean="0"/>
              <a:pPr/>
              <a:t>16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684109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dirty="0" smtClean="0"/>
          </a:p>
        </p:txBody>
      </p:sp>
      <p:sp>
        <p:nvSpPr>
          <p:cNvPr id="778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56F80-6E1B-4471-B4C8-A0A900A1CB54}" type="slidenum">
              <a:rPr lang="de-DE" smtClean="0"/>
              <a:pPr/>
              <a:t>17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959718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dirty="0" smtClean="0"/>
          </a:p>
        </p:txBody>
      </p:sp>
      <p:sp>
        <p:nvSpPr>
          <p:cNvPr id="778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56F80-6E1B-4471-B4C8-A0A900A1CB54}" type="slidenum">
              <a:rPr lang="de-DE" smtClean="0"/>
              <a:pPr/>
              <a:t>18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51003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dirty="0" smtClean="0"/>
          </a:p>
        </p:txBody>
      </p:sp>
      <p:sp>
        <p:nvSpPr>
          <p:cNvPr id="778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56F80-6E1B-4471-B4C8-A0A900A1CB54}" type="slidenum">
              <a:rPr lang="de-DE" smtClean="0"/>
              <a:pPr/>
              <a:t>19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975442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  <p:sp>
        <p:nvSpPr>
          <p:cNvPr id="737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F45BD-1BDC-468F-8136-FB793E1C38E3}" type="slidenum">
              <a:rPr lang="de-AT" smtClean="0"/>
              <a:pPr/>
              <a:t>2</a:t>
            </a:fld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41181706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dirty="0" smtClean="0"/>
          </a:p>
        </p:txBody>
      </p:sp>
      <p:sp>
        <p:nvSpPr>
          <p:cNvPr id="778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56F80-6E1B-4471-B4C8-A0A900A1CB54}" type="slidenum">
              <a:rPr lang="de-DE" smtClean="0"/>
              <a:pPr/>
              <a:t>20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952067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dirty="0" smtClean="0"/>
          </a:p>
        </p:txBody>
      </p:sp>
      <p:sp>
        <p:nvSpPr>
          <p:cNvPr id="778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56F80-6E1B-4471-B4C8-A0A900A1CB54}" type="slidenum">
              <a:rPr lang="de-DE" smtClean="0"/>
              <a:pPr/>
              <a:t>21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38757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dirty="0" smtClean="0"/>
          </a:p>
        </p:txBody>
      </p:sp>
      <p:sp>
        <p:nvSpPr>
          <p:cNvPr id="778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56F80-6E1B-4471-B4C8-A0A900A1CB54}" type="slidenum">
              <a:rPr lang="de-DE" smtClean="0"/>
              <a:pPr/>
              <a:t>22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79296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  <p:sp>
        <p:nvSpPr>
          <p:cNvPr id="768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71CC17-6B44-4FFE-B712-0DF7C72D40EF}" type="slidenum">
              <a:rPr lang="de-AT" smtClean="0"/>
              <a:pPr/>
              <a:t>3</a:t>
            </a:fld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4166045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dirty="0" smtClean="0"/>
          </a:p>
        </p:txBody>
      </p:sp>
      <p:sp>
        <p:nvSpPr>
          <p:cNvPr id="778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56F80-6E1B-4471-B4C8-A0A900A1CB54}" type="slidenum">
              <a:rPr lang="de-DE" smtClean="0"/>
              <a:pPr/>
              <a:t>4</a:t>
            </a:fld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dirty="0" smtClean="0"/>
          </a:p>
        </p:txBody>
      </p:sp>
      <p:sp>
        <p:nvSpPr>
          <p:cNvPr id="778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56F80-6E1B-4471-B4C8-A0A900A1CB54}" type="slidenum">
              <a:rPr lang="de-DE" smtClean="0"/>
              <a:pPr/>
              <a:t>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08551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dirty="0" smtClean="0"/>
          </a:p>
        </p:txBody>
      </p:sp>
      <p:sp>
        <p:nvSpPr>
          <p:cNvPr id="778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56F80-6E1B-4471-B4C8-A0A900A1CB54}" type="slidenum">
              <a:rPr lang="de-DE" smtClean="0"/>
              <a:pPr/>
              <a:t>6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67190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dirty="0" smtClean="0"/>
          </a:p>
        </p:txBody>
      </p:sp>
      <p:sp>
        <p:nvSpPr>
          <p:cNvPr id="778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56F80-6E1B-4471-B4C8-A0A900A1CB54}" type="slidenum">
              <a:rPr lang="de-DE" smtClean="0"/>
              <a:pPr/>
              <a:t>7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77928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dirty="0" smtClean="0"/>
          </a:p>
        </p:txBody>
      </p:sp>
      <p:sp>
        <p:nvSpPr>
          <p:cNvPr id="778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56F80-6E1B-4471-B4C8-A0A900A1CB54}" type="slidenum">
              <a:rPr lang="de-DE" smtClean="0"/>
              <a:pPr/>
              <a:t>8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97000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dirty="0" smtClean="0"/>
          </a:p>
        </p:txBody>
      </p:sp>
      <p:sp>
        <p:nvSpPr>
          <p:cNvPr id="778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56F80-6E1B-4471-B4C8-A0A900A1CB54}" type="slidenum">
              <a:rPr lang="de-DE" smtClean="0"/>
              <a:pPr/>
              <a:t>9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40462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AT" noProof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AT" noProof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SeitenRahme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52400" y="0"/>
            <a:ext cx="666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7143750" y="6256338"/>
            <a:ext cx="1531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 userDrawn="1"/>
        </p:nvSpPr>
        <p:spPr bwMode="auto">
          <a:xfrm>
            <a:off x="107950" y="6453188"/>
            <a:ext cx="1439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de-AT" sz="1000">
                <a:solidFill>
                  <a:srgbClr val="000000"/>
                </a:solidFill>
                <a:latin typeface="Arial" charset="0"/>
              </a:rPr>
              <a:t>Ingolstadt Nov.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7143750" y="6256338"/>
            <a:ext cx="1531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 userDrawn="1"/>
        </p:nvSpPr>
        <p:spPr bwMode="auto">
          <a:xfrm>
            <a:off x="107950" y="6453188"/>
            <a:ext cx="1439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de-AT" sz="1000">
                <a:solidFill>
                  <a:srgbClr val="000000"/>
                </a:solidFill>
                <a:latin typeface="Arial" charset="0"/>
              </a:rPr>
              <a:t>Ingolstadt Nov.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3.png@01D0D441.58E04580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10" Type="http://schemas.openxmlformats.org/officeDocument/2006/relationships/image" Target="../media/image8.jpeg"/><Relationship Id="rId4" Type="http://schemas.openxmlformats.org/officeDocument/2006/relationships/image" Target="../media/image4.pn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6178079" cy="144016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101" name="Gerade Verbindung 26"/>
          <p:cNvCxnSpPr>
            <a:cxnSpLocks noChangeShapeType="1"/>
          </p:cNvCxnSpPr>
          <p:nvPr/>
        </p:nvCxnSpPr>
        <p:spPr bwMode="auto">
          <a:xfrm>
            <a:off x="511175" y="971550"/>
            <a:ext cx="8632825" cy="9178"/>
          </a:xfrm>
          <a:prstGeom prst="line">
            <a:avLst/>
          </a:prstGeom>
          <a:noFill/>
          <a:ln w="28575" algn="ctr">
            <a:solidFill>
              <a:srgbClr val="E20000"/>
            </a:solidFill>
            <a:round/>
            <a:headEnd/>
            <a:tailEnd/>
          </a:ln>
        </p:spPr>
      </p:cxn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611188" y="188640"/>
            <a:ext cx="626427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FUNKTIONEN</a:t>
            </a:r>
            <a:endParaRPr lang="de-AT" sz="38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5875" t="4742" r="5875" b="5530"/>
          <a:stretch/>
        </p:blipFill>
        <p:spPr>
          <a:xfrm>
            <a:off x="3275856" y="3356992"/>
            <a:ext cx="5704635" cy="331236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/>
          <a:srcRect t="6209" b="5446"/>
          <a:stretch/>
        </p:blipFill>
        <p:spPr>
          <a:xfrm>
            <a:off x="687890" y="1124744"/>
            <a:ext cx="2443950" cy="418962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780277" cy="74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552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101" name="Gerade Verbindung 26"/>
          <p:cNvCxnSpPr>
            <a:cxnSpLocks noChangeShapeType="1"/>
          </p:cNvCxnSpPr>
          <p:nvPr/>
        </p:nvCxnSpPr>
        <p:spPr bwMode="auto">
          <a:xfrm>
            <a:off x="511175" y="971550"/>
            <a:ext cx="8632825" cy="9178"/>
          </a:xfrm>
          <a:prstGeom prst="line">
            <a:avLst/>
          </a:prstGeom>
          <a:noFill/>
          <a:ln w="28575" algn="ctr">
            <a:solidFill>
              <a:srgbClr val="E20000"/>
            </a:solidFill>
            <a:round/>
            <a:headEnd/>
            <a:tailEnd/>
          </a:ln>
        </p:spPr>
      </p:cxnSp>
      <p:sp>
        <p:nvSpPr>
          <p:cNvPr id="9" name="Rechteck 8"/>
          <p:cNvSpPr/>
          <p:nvPr/>
        </p:nvSpPr>
        <p:spPr>
          <a:xfrm>
            <a:off x="3995936" y="1412776"/>
            <a:ext cx="47525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Sturzerkennung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Herzfrequenz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Blutzucker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Blutdruck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Schrittzähler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Schlaf</a:t>
            </a:r>
            <a:endParaRPr lang="de-AT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Erinnerung für Medikamente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Wie geht es dir?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Hilferuf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492896"/>
            <a:ext cx="2664296" cy="2661216"/>
          </a:xfrm>
          <a:prstGeom prst="rect">
            <a:avLst/>
          </a:prstGeom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11188" y="188640"/>
            <a:ext cx="626427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FUNKTIONEN</a:t>
            </a:r>
            <a:endParaRPr lang="de-AT" sz="38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780277" cy="74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455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101" name="Gerade Verbindung 26"/>
          <p:cNvCxnSpPr>
            <a:cxnSpLocks noChangeShapeType="1"/>
          </p:cNvCxnSpPr>
          <p:nvPr/>
        </p:nvCxnSpPr>
        <p:spPr bwMode="auto">
          <a:xfrm>
            <a:off x="511175" y="971550"/>
            <a:ext cx="8632825" cy="9178"/>
          </a:xfrm>
          <a:prstGeom prst="line">
            <a:avLst/>
          </a:prstGeom>
          <a:noFill/>
          <a:ln w="28575" algn="ctr">
            <a:solidFill>
              <a:srgbClr val="E20000"/>
            </a:solidFill>
            <a:round/>
            <a:headEnd/>
            <a:tailEnd/>
          </a:ln>
        </p:spPr>
      </p:cxn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l="1888" t="1008" r="48134" b="15397"/>
          <a:stretch/>
        </p:blipFill>
        <p:spPr>
          <a:xfrm>
            <a:off x="1259632" y="1340768"/>
            <a:ext cx="2880320" cy="4500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l="52503" t="21020" r="1654" b="2097"/>
          <a:stretch/>
        </p:blipFill>
        <p:spPr>
          <a:xfrm>
            <a:off x="5517771" y="1956085"/>
            <a:ext cx="2870653" cy="4497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11188" y="188640"/>
            <a:ext cx="626427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FUNKTIONEN</a:t>
            </a:r>
            <a:endParaRPr lang="de-AT" sz="38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780277" cy="74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476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101" name="Gerade Verbindung 26"/>
          <p:cNvCxnSpPr>
            <a:cxnSpLocks noChangeShapeType="1"/>
          </p:cNvCxnSpPr>
          <p:nvPr/>
        </p:nvCxnSpPr>
        <p:spPr bwMode="auto">
          <a:xfrm>
            <a:off x="511175" y="971550"/>
            <a:ext cx="8632825" cy="9178"/>
          </a:xfrm>
          <a:prstGeom prst="line">
            <a:avLst/>
          </a:prstGeom>
          <a:noFill/>
          <a:ln w="28575" algn="ctr">
            <a:solidFill>
              <a:srgbClr val="E20000"/>
            </a:solidFill>
            <a:round/>
            <a:headEnd/>
            <a:tailEnd/>
          </a:ln>
        </p:spPr>
      </p:cxnSp>
      <p:sp>
        <p:nvSpPr>
          <p:cNvPr id="7" name="Rechteck 6"/>
          <p:cNvSpPr/>
          <p:nvPr/>
        </p:nvSpPr>
        <p:spPr>
          <a:xfrm>
            <a:off x="3995936" y="2668036"/>
            <a:ext cx="4572000" cy="16970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Pflegewissen </a:t>
            </a:r>
            <a:endParaRPr lang="de-AT" dirty="0" smtClean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Erste 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Hilfe Grundwissen </a:t>
            </a:r>
            <a:endParaRPr lang="de-AT" dirty="0" smtClean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Aufbaukurse</a:t>
            </a:r>
            <a:endParaRPr lang="de-AT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276872"/>
            <a:ext cx="2664296" cy="2661216"/>
          </a:xfrm>
          <a:prstGeom prst="rect">
            <a:avLst/>
          </a:prstGeom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11188" y="188640"/>
            <a:ext cx="626427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FUNKTIONEN</a:t>
            </a:r>
            <a:endParaRPr lang="de-AT" sz="38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780277" cy="74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72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101" name="Gerade Verbindung 26"/>
          <p:cNvCxnSpPr>
            <a:cxnSpLocks noChangeShapeType="1"/>
          </p:cNvCxnSpPr>
          <p:nvPr/>
        </p:nvCxnSpPr>
        <p:spPr bwMode="auto">
          <a:xfrm>
            <a:off x="511175" y="971550"/>
            <a:ext cx="8632825" cy="9178"/>
          </a:xfrm>
          <a:prstGeom prst="line">
            <a:avLst/>
          </a:prstGeom>
          <a:noFill/>
          <a:ln w="28575" algn="ctr">
            <a:solidFill>
              <a:srgbClr val="E20000"/>
            </a:solidFill>
            <a:round/>
            <a:headEnd/>
            <a:tailEnd/>
          </a:ln>
        </p:spPr>
      </p:cxn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11188" y="188640"/>
            <a:ext cx="626427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METHODIK</a:t>
            </a:r>
            <a:endParaRPr lang="de-AT" sz="38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780277" cy="74409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116" y="1132794"/>
            <a:ext cx="7920880" cy="560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218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101" name="Gerade Verbindung 26"/>
          <p:cNvCxnSpPr>
            <a:cxnSpLocks noChangeShapeType="1"/>
          </p:cNvCxnSpPr>
          <p:nvPr/>
        </p:nvCxnSpPr>
        <p:spPr bwMode="auto">
          <a:xfrm>
            <a:off x="511175" y="971550"/>
            <a:ext cx="8632825" cy="9178"/>
          </a:xfrm>
          <a:prstGeom prst="line">
            <a:avLst/>
          </a:prstGeom>
          <a:noFill/>
          <a:ln w="28575" algn="ctr">
            <a:solidFill>
              <a:srgbClr val="E20000"/>
            </a:solidFill>
            <a:round/>
            <a:headEnd/>
            <a:tailEnd/>
          </a:ln>
        </p:spPr>
      </p:cxn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11188" y="188640"/>
            <a:ext cx="626427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METHODIK</a:t>
            </a:r>
            <a:endParaRPr lang="de-AT" sz="38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780277" cy="74409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943">
            <a:off x="822072" y="1437479"/>
            <a:ext cx="4536504" cy="278143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84998">
            <a:off x="4985436" y="3525282"/>
            <a:ext cx="3770801" cy="276390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39493" y="5199583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Corbel" panose="020B0503020204020204" pitchFamily="34" charset="0"/>
              </a:rPr>
              <a:t>Iterative User Evaluation</a:t>
            </a:r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813234" y="1969827"/>
            <a:ext cx="2791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Corbel" panose="020B0503020204020204" pitchFamily="34" charset="0"/>
              </a:rPr>
              <a:t>Thinking</a:t>
            </a:r>
            <a:r>
              <a:rPr lang="de-DE" dirty="0" smtClean="0">
                <a:latin typeface="Corbel" panose="020B0503020204020204" pitchFamily="34" charset="0"/>
              </a:rPr>
              <a:t> </a:t>
            </a:r>
            <a:r>
              <a:rPr lang="de-DE" dirty="0" err="1" smtClean="0">
                <a:latin typeface="Corbel" panose="020B0503020204020204" pitchFamily="34" charset="0"/>
              </a:rPr>
              <a:t>Aloud</a:t>
            </a:r>
            <a:r>
              <a:rPr lang="de-DE" dirty="0" smtClean="0">
                <a:latin typeface="Corbel" panose="020B0503020204020204" pitchFamily="34" charset="0"/>
              </a:rPr>
              <a:t> Tests</a:t>
            </a:r>
            <a:endParaRPr lang="en-GB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490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101" name="Gerade Verbindung 26"/>
          <p:cNvCxnSpPr>
            <a:cxnSpLocks noChangeShapeType="1"/>
          </p:cNvCxnSpPr>
          <p:nvPr/>
        </p:nvCxnSpPr>
        <p:spPr bwMode="auto">
          <a:xfrm>
            <a:off x="511175" y="971550"/>
            <a:ext cx="8632825" cy="9178"/>
          </a:xfrm>
          <a:prstGeom prst="line">
            <a:avLst/>
          </a:prstGeom>
          <a:noFill/>
          <a:ln w="28575" algn="ctr">
            <a:solidFill>
              <a:srgbClr val="E20000"/>
            </a:solidFill>
            <a:round/>
            <a:headEnd/>
            <a:tailEnd/>
          </a:ln>
        </p:spPr>
      </p:cxn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11188" y="188640"/>
            <a:ext cx="626427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PILOT INITIATIVEN</a:t>
            </a:r>
            <a:endParaRPr lang="de-AT" sz="38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780277" cy="744090"/>
          </a:xfrm>
          <a:prstGeom prst="rect">
            <a:avLst/>
          </a:prstGeom>
        </p:spPr>
      </p:pic>
      <p:pic>
        <p:nvPicPr>
          <p:cNvPr id="6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00" t="-13201" r="-15626" b="-13856"/>
          <a:stretch/>
        </p:blipFill>
        <p:spPr>
          <a:xfrm>
            <a:off x="1475656" y="1916832"/>
            <a:ext cx="2952328" cy="2232248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Grafik 1" descr="cid:image003.png@01D0D441.58E04580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2" t="13913" r="58604" b="19130"/>
          <a:stretch>
            <a:fillRect/>
          </a:stretch>
        </p:blipFill>
        <p:spPr bwMode="auto">
          <a:xfrm>
            <a:off x="5220072" y="4077072"/>
            <a:ext cx="2952750" cy="1639887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966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101" name="Gerade Verbindung 26"/>
          <p:cNvCxnSpPr>
            <a:cxnSpLocks noChangeShapeType="1"/>
          </p:cNvCxnSpPr>
          <p:nvPr/>
        </p:nvCxnSpPr>
        <p:spPr bwMode="auto">
          <a:xfrm>
            <a:off x="511175" y="971550"/>
            <a:ext cx="8632825" cy="9178"/>
          </a:xfrm>
          <a:prstGeom prst="line">
            <a:avLst/>
          </a:prstGeom>
          <a:noFill/>
          <a:ln w="28575" algn="ctr">
            <a:solidFill>
              <a:srgbClr val="E20000"/>
            </a:solidFill>
            <a:round/>
            <a:headEnd/>
            <a:tailEnd/>
          </a:ln>
        </p:spPr>
      </p:cxn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11188" y="188640"/>
            <a:ext cx="756121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MEHR ZELLER NACHBARSCHAFT</a:t>
            </a:r>
            <a:endParaRPr lang="de-AT" sz="38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780277" cy="74409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27584" y="1412776"/>
            <a:ext cx="799288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en-US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rbel" panose="020B0503020204020204" pitchFamily="34" charset="0"/>
              </a:rPr>
              <a:t>Eine Initiative, in der Bürger, Pfarre, Organisationen </a:t>
            </a:r>
            <a:br>
              <a:rPr kumimoji="0" lang="de-DE" altLang="en-US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rbel" panose="020B0503020204020204" pitchFamily="34" charset="0"/>
              </a:rPr>
            </a:br>
            <a:r>
              <a:rPr kumimoji="0" lang="de-DE" altLang="en-US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rbel" panose="020B0503020204020204" pitchFamily="34" charset="0"/>
              </a:rPr>
              <a:t>und Vereine den Sozialraum in Bad Zell aktiv gestalten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AT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Ziel ist die Entwicklung von einer gut versorgten zu </a:t>
            </a:r>
            <a:r>
              <a:rPr lang="de-AT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de-AT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</a:br>
            <a:r>
              <a:rPr lang="de-AT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einer </a:t>
            </a:r>
            <a:r>
              <a:rPr lang="de-AT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mitsorgenden</a:t>
            </a:r>
            <a:r>
              <a:rPr lang="de-AT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Bad Zeller Nachbarschaft, in der </a:t>
            </a:r>
            <a:r>
              <a:rPr lang="de-AT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de-AT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</a:br>
            <a:r>
              <a:rPr lang="de-AT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alle </a:t>
            </a:r>
            <a:r>
              <a:rPr lang="de-AT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Altersgruppen ihr Leben gut gestalten </a:t>
            </a:r>
            <a:r>
              <a:rPr lang="de-AT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können</a:t>
            </a:r>
          </a:p>
          <a:p>
            <a:pPr lvl="0"/>
            <a:endParaRPr kumimoji="0" lang="de-AT" altLang="en-US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Corbel" panose="020B0503020204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AT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Aktiv seit 2015 mit Hilfe </a:t>
            </a:r>
            <a:r>
              <a:rPr lang="de-AT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des Diakoniewerks, derzeit </a:t>
            </a:r>
            <a:br>
              <a:rPr lang="de-AT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</a:br>
            <a:r>
              <a:rPr lang="de-AT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werden folgende Dienste angeboten: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83023" y="4941168"/>
            <a:ext cx="7704856" cy="1200329"/>
          </a:xfrm>
          <a:prstGeom prst="rect">
            <a:avLst/>
          </a:prstGeom>
          <a:noFill/>
          <a:ln>
            <a:noFill/>
          </a:ln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Besuchsdienst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Mobilitätsdienst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Interkulturelle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Treffs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Mittagstisch</a:t>
            </a:r>
          </a:p>
        </p:txBody>
      </p:sp>
    </p:spTree>
    <p:extLst>
      <p:ext uri="{BB962C8B-B14F-4D97-AF65-F5344CB8AC3E}">
        <p14:creationId xmlns:p14="http://schemas.microsoft.com/office/powerpoint/2010/main" val="36568850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101" name="Gerade Verbindung 26"/>
          <p:cNvCxnSpPr>
            <a:cxnSpLocks noChangeShapeType="1"/>
          </p:cNvCxnSpPr>
          <p:nvPr/>
        </p:nvCxnSpPr>
        <p:spPr bwMode="auto">
          <a:xfrm>
            <a:off x="511175" y="971550"/>
            <a:ext cx="8632825" cy="9178"/>
          </a:xfrm>
          <a:prstGeom prst="line">
            <a:avLst/>
          </a:prstGeom>
          <a:noFill/>
          <a:ln w="28575" algn="ctr">
            <a:solidFill>
              <a:srgbClr val="E20000"/>
            </a:solidFill>
            <a:round/>
            <a:headEnd/>
            <a:tailEnd/>
          </a:ln>
        </p:spPr>
      </p:cxn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11188" y="188640"/>
            <a:ext cx="756121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MÜHLVIERTLER ALM</a:t>
            </a:r>
            <a:endParaRPr lang="de-AT" sz="38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780277" cy="74409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27584" y="1429033"/>
            <a:ext cx="799288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Ein Regionalverband </a:t>
            </a:r>
            <a:r>
              <a:rPr kumimoji="0" lang="de-DE" altLang="en-US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rbel" panose="020B0503020204020204" pitchFamily="34" charset="0"/>
              </a:rPr>
              <a:t>von 10 Gemeinden im</a:t>
            </a:r>
            <a:r>
              <a:rPr kumimoji="0" lang="de-DE" altLang="en-US" b="0" i="0" u="none" strike="noStrike" cap="none" normalizeH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rbel" panose="020B0503020204020204" pitchFamily="34" charset="0"/>
              </a:rPr>
              <a:t> Nordosten OÖ</a:t>
            </a:r>
            <a:endParaRPr kumimoji="0" lang="de-DE" altLang="en-US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Corbel" panose="020B0503020204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alt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AT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V</a:t>
            </a:r>
            <a:r>
              <a:rPr lang="de-AT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erfolgt </a:t>
            </a:r>
            <a:r>
              <a:rPr lang="de-AT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seit seiner Gründung das Ziel der ganzheitlichen, vernetzten und nachhaltigen </a:t>
            </a:r>
            <a:r>
              <a:rPr lang="de-AT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Regionalentwicklung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AT" alt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AT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Seit 2012 Projekt: Lebensqualität </a:t>
            </a:r>
            <a:r>
              <a:rPr lang="de-AT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im </a:t>
            </a:r>
            <a:r>
              <a:rPr lang="de-AT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Alter</a:t>
            </a:r>
            <a:endParaRPr kumimoji="0" lang="de-AT" altLang="en-US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8630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101" name="Gerade Verbindung 26"/>
          <p:cNvCxnSpPr>
            <a:cxnSpLocks noChangeShapeType="1"/>
          </p:cNvCxnSpPr>
          <p:nvPr/>
        </p:nvCxnSpPr>
        <p:spPr bwMode="auto">
          <a:xfrm>
            <a:off x="511175" y="971550"/>
            <a:ext cx="8632825" cy="9178"/>
          </a:xfrm>
          <a:prstGeom prst="line">
            <a:avLst/>
          </a:prstGeom>
          <a:noFill/>
          <a:ln w="28575" algn="ctr">
            <a:solidFill>
              <a:srgbClr val="E20000"/>
            </a:solidFill>
            <a:round/>
            <a:headEnd/>
            <a:tailEnd/>
          </a:ln>
        </p:spPr>
      </p:cxn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11188" y="188640"/>
            <a:ext cx="756121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MÜHLVIERTLER ALM</a:t>
            </a:r>
            <a:endParaRPr lang="de-AT" sz="38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780277" cy="74409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11189" y="1334373"/>
            <a:ext cx="8413496" cy="489364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de-DE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Maßnahmen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alt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Freiraumschaffung und Unterstützung der pflegenden Angehörigen - betreute Stammtische, </a:t>
            </a:r>
            <a:r>
              <a:rPr lang="de-AT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Demenzschulungen</a:t>
            </a:r>
            <a:r>
              <a:rPr lang="de-AT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, Laienpflegekurse, Schaffung eines </a:t>
            </a:r>
            <a:r>
              <a:rPr lang="de-AT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Tageszentrums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AT" alt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Eine einzige Ansprechstelle für alle Pflege- und </a:t>
            </a:r>
            <a:r>
              <a:rPr lang="de-AT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Betreuungsangelegenheiten </a:t>
            </a:r>
            <a:r>
              <a:rPr lang="de-AT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für mehr Einfachheit und </a:t>
            </a:r>
            <a:r>
              <a:rPr lang="de-AT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Übersichtlichkeit schaffen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AT" alt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Eigeninitiative: </a:t>
            </a:r>
            <a:r>
              <a:rPr lang="de-AT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durch gelebte, </a:t>
            </a:r>
            <a:r>
              <a:rPr lang="de-AT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generationsübergreifende organisierte </a:t>
            </a:r>
            <a:r>
              <a:rPr lang="de-AT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Nachbarschaftshilfe das Miteinander zu </a:t>
            </a:r>
            <a:r>
              <a:rPr lang="de-AT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fördern</a:t>
            </a:r>
            <a:endParaRPr lang="de-DE" altLang="en-US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4819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979713" y="1393915"/>
            <a:ext cx="1008110" cy="11714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>
              <a:latin typeface="Avenir LT Std 65 Medium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6948264" y="1393915"/>
            <a:ext cx="864095" cy="11714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>
              <a:latin typeface="Avenir LT Std 65 Medium" pitchFamily="34" charset="0"/>
            </a:endParaRPr>
          </a:p>
        </p:txBody>
      </p: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549" y="5655394"/>
            <a:ext cx="24479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399" y="5582369"/>
            <a:ext cx="18002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2484562" y="4869160"/>
            <a:ext cx="4610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</a:pP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mit freundlicher Unterstützung von </a:t>
            </a:r>
            <a:endParaRPr lang="de-AT" sz="20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484562" y="1519957"/>
            <a:ext cx="4610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</a:pP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Gemeinnützige GmbH</a:t>
            </a:r>
            <a:endParaRPr lang="de-AT" sz="20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17" name="Object 21"/>
          <p:cNvGraphicFramePr>
            <a:graphicFrameLocks noChangeAspect="1"/>
          </p:cNvGraphicFramePr>
          <p:nvPr>
            <p:extLst/>
          </p:nvPr>
        </p:nvGraphicFramePr>
        <p:xfrm>
          <a:off x="681728" y="318107"/>
          <a:ext cx="33115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6" imgW="5400610" imgH="1316627" progId="Photoshop.Image.10">
                  <p:embed/>
                </p:oleObj>
              </mc:Choice>
              <mc:Fallback>
                <p:oleObj r:id="rId6" imgW="5400610" imgH="1316627" progId="Photoshop.Image.10">
                  <p:embed/>
                  <p:pic>
                    <p:nvPicPr>
                      <p:cNvPr id="1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728" y="318107"/>
                        <a:ext cx="331152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20"/>
          <p:cNvPicPr>
            <a:picLocks noChangeAspect="1" noChangeArrowheads="1"/>
          </p:cNvPicPr>
          <p:nvPr/>
        </p:nvPicPr>
        <p:blipFill>
          <a:blip r:embed="rId8" cstate="print"/>
          <a:srcRect l="58884" b="87757"/>
          <a:stretch>
            <a:fillRect/>
          </a:stretch>
        </p:blipFill>
        <p:spPr bwMode="auto">
          <a:xfrm>
            <a:off x="5868899" y="425309"/>
            <a:ext cx="316763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X:\Eigene Fotos-Bilder-Scans\Logos LifeTool\Logo LIFEtool-NEU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3" y="2160981"/>
            <a:ext cx="3816424" cy="2276131"/>
          </a:xfrm>
          <a:prstGeom prst="rect">
            <a:avLst/>
          </a:prstGeom>
          <a:noFill/>
        </p:spPr>
      </p:pic>
      <p:pic>
        <p:nvPicPr>
          <p:cNvPr id="20" name="Picture 8" descr="http://at.grayling.com/Assets/Austria/Verbund_Logo_300dpi.jpg?1294644655&amp;129464465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935" y="5871068"/>
            <a:ext cx="1482322" cy="309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9991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101" name="Gerade Verbindung 26"/>
          <p:cNvCxnSpPr>
            <a:cxnSpLocks noChangeShapeType="1"/>
          </p:cNvCxnSpPr>
          <p:nvPr/>
        </p:nvCxnSpPr>
        <p:spPr bwMode="auto">
          <a:xfrm>
            <a:off x="511175" y="971550"/>
            <a:ext cx="8632825" cy="9178"/>
          </a:xfrm>
          <a:prstGeom prst="line">
            <a:avLst/>
          </a:prstGeom>
          <a:noFill/>
          <a:ln w="28575" algn="ctr">
            <a:solidFill>
              <a:srgbClr val="E20000"/>
            </a:solidFill>
            <a:round/>
            <a:headEnd/>
            <a:tailEnd/>
          </a:ln>
        </p:spPr>
      </p:cxn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611981" y="188640"/>
            <a:ext cx="626427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PILOTPHASE</a:t>
            </a:r>
            <a:endParaRPr lang="de-AT" sz="38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247455" y="1449074"/>
            <a:ext cx="4573017" cy="4572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A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Beginn: </a:t>
            </a: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September 2017</a:t>
            </a:r>
            <a:endParaRPr lang="de-AT" sz="20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de-A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Dauer: </a:t>
            </a: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 Wochen</a:t>
            </a:r>
            <a:endParaRPr lang="de-AT" sz="20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de-A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Teilnehmerzahl: </a:t>
            </a: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Personen </a:t>
            </a:r>
            <a:endParaRPr lang="de-AT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davon </a:t>
            </a:r>
            <a:r>
              <a:rPr lang="de-A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mind. 10 </a:t>
            </a:r>
            <a:r>
              <a:rPr lang="de-A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Senioren 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 </a:t>
            </a: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 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ohne </a:t>
            </a: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Einschränkungen, </a:t>
            </a:r>
            <a:b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rund 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 </a:t>
            </a: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diese ihre: </a:t>
            </a: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Familienmitglieder</a:t>
            </a: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flegenden Angehörigen</a:t>
            </a: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Nachbarn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780277" cy="74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67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101" name="Gerade Verbindung 26"/>
          <p:cNvCxnSpPr>
            <a:cxnSpLocks noChangeShapeType="1"/>
          </p:cNvCxnSpPr>
          <p:nvPr/>
        </p:nvCxnSpPr>
        <p:spPr bwMode="auto">
          <a:xfrm>
            <a:off x="511175" y="971550"/>
            <a:ext cx="8632825" cy="9178"/>
          </a:xfrm>
          <a:prstGeom prst="line">
            <a:avLst/>
          </a:prstGeom>
          <a:noFill/>
          <a:ln w="28575" algn="ctr">
            <a:solidFill>
              <a:srgbClr val="E20000"/>
            </a:solidFill>
            <a:round/>
            <a:headEnd/>
            <a:tailEnd/>
          </a:ln>
        </p:spPr>
      </p:cxnSp>
      <p:sp>
        <p:nvSpPr>
          <p:cNvPr id="12" name="Rechteck 11"/>
          <p:cNvSpPr/>
          <p:nvPr/>
        </p:nvSpPr>
        <p:spPr>
          <a:xfrm>
            <a:off x="754271" y="2569759"/>
            <a:ext cx="8138208" cy="14219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notwendige </a:t>
            </a:r>
            <a:r>
              <a:rPr lang="de-A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technische Ausstattung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(Tablets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Internet, Messgeräte, …) wird den </a:t>
            </a:r>
            <a:r>
              <a:rPr lang="de-A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Senioren</a:t>
            </a: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kostenlos für die Dauer </a:t>
            </a:r>
            <a:b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Pilotphase zur Verfügung gestellt</a:t>
            </a:r>
            <a:endParaRPr lang="de-AT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54271" y="1369840"/>
            <a:ext cx="7805440" cy="9787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Teilnahme </a:t>
            </a: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der 12 wöchigen Pilotphase wird mit </a:t>
            </a:r>
            <a:b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A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150€  pro </a:t>
            </a:r>
            <a:r>
              <a:rPr lang="de-A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vergütet</a:t>
            </a:r>
            <a:endParaRPr lang="de-AT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11981" y="188640"/>
            <a:ext cx="626427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PILOTPHASE</a:t>
            </a:r>
            <a:endParaRPr lang="de-AT" sz="38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780277" cy="74409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754271" y="4250160"/>
            <a:ext cx="8138208" cy="162711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 </a:t>
            </a:r>
            <a:r>
              <a:rPr lang="de-A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TeilnehmerInnen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erhalten: </a:t>
            </a:r>
            <a:endParaRPr lang="de-AT" dirty="0" smtClean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A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allgemeine </a:t>
            </a:r>
            <a:r>
              <a:rPr lang="de-A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Kurse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über die Handhabung von </a:t>
            </a: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Tablets</a:t>
            </a:r>
          </a:p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A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ausführliches </a:t>
            </a:r>
            <a:r>
              <a:rPr lang="de-A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 </a:t>
            </a: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über 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SOCIALCARE Apps</a:t>
            </a:r>
          </a:p>
        </p:txBody>
      </p:sp>
    </p:spTree>
    <p:extLst>
      <p:ext uri="{BB962C8B-B14F-4D97-AF65-F5344CB8AC3E}">
        <p14:creationId xmlns:p14="http://schemas.microsoft.com/office/powerpoint/2010/main" val="41930942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101" name="Gerade Verbindung 26"/>
          <p:cNvCxnSpPr>
            <a:cxnSpLocks noChangeShapeType="1"/>
          </p:cNvCxnSpPr>
          <p:nvPr/>
        </p:nvCxnSpPr>
        <p:spPr bwMode="auto">
          <a:xfrm>
            <a:off x="511175" y="971550"/>
            <a:ext cx="8632825" cy="9178"/>
          </a:xfrm>
          <a:prstGeom prst="line">
            <a:avLst/>
          </a:prstGeom>
          <a:noFill/>
          <a:ln w="28575" algn="ctr">
            <a:solidFill>
              <a:srgbClr val="E20000"/>
            </a:solidFill>
            <a:round/>
            <a:headEnd/>
            <a:tailEnd/>
          </a:ln>
        </p:spPr>
      </p:cxn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11981" y="188640"/>
            <a:ext cx="626427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PILOTPHASE</a:t>
            </a:r>
            <a:endParaRPr lang="de-AT" sz="38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780277" cy="74409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952">
            <a:off x="860460" y="1419334"/>
            <a:ext cx="5760640" cy="41310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690">
            <a:off x="4687481" y="3714369"/>
            <a:ext cx="4139952" cy="27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967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8" name="Text Box 9"/>
          <p:cNvSpPr txBox="1">
            <a:spLocks noChangeArrowheads="1"/>
          </p:cNvSpPr>
          <p:nvPr/>
        </p:nvSpPr>
        <p:spPr bwMode="auto">
          <a:xfrm>
            <a:off x="611188" y="188640"/>
            <a:ext cx="727318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FORSCHUNG &amp; ENTWICKLUNG</a:t>
            </a:r>
            <a:endParaRPr lang="de-AT" sz="38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cxnSp>
        <p:nvCxnSpPr>
          <p:cNvPr id="45069" name="Gerade Verbindung 14"/>
          <p:cNvCxnSpPr>
            <a:cxnSpLocks noChangeShapeType="1"/>
          </p:cNvCxnSpPr>
          <p:nvPr/>
        </p:nvCxnSpPr>
        <p:spPr bwMode="auto">
          <a:xfrm>
            <a:off x="511175" y="971550"/>
            <a:ext cx="8632825" cy="9178"/>
          </a:xfrm>
          <a:prstGeom prst="line">
            <a:avLst/>
          </a:prstGeom>
          <a:noFill/>
          <a:ln w="28575" algn="ctr">
            <a:solidFill>
              <a:srgbClr val="E20000"/>
            </a:solidFill>
            <a:round/>
            <a:headEnd/>
            <a:tailEnd/>
          </a:ln>
        </p:spPr>
      </p:cxnSp>
      <p:pic>
        <p:nvPicPr>
          <p:cNvPr id="15" name="Picture 2" descr="Grafik: F&amp;E Kompetenz bei LIFEtool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472608" cy="512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780277" cy="74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804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101" name="Gerade Verbindung 26"/>
          <p:cNvCxnSpPr>
            <a:cxnSpLocks noChangeShapeType="1"/>
          </p:cNvCxnSpPr>
          <p:nvPr/>
        </p:nvCxnSpPr>
        <p:spPr bwMode="auto">
          <a:xfrm>
            <a:off x="511175" y="971550"/>
            <a:ext cx="8632825" cy="9178"/>
          </a:xfrm>
          <a:prstGeom prst="line">
            <a:avLst/>
          </a:prstGeom>
          <a:noFill/>
          <a:ln w="28575" algn="ctr">
            <a:solidFill>
              <a:srgbClr val="E20000"/>
            </a:solidFill>
            <a:round/>
            <a:headEnd/>
            <a:tailEnd/>
          </a:ln>
        </p:spPr>
      </p:cxnSp>
      <p:sp>
        <p:nvSpPr>
          <p:cNvPr id="7" name="Textfeld 6"/>
          <p:cNvSpPr txBox="1"/>
          <p:nvPr/>
        </p:nvSpPr>
        <p:spPr>
          <a:xfrm>
            <a:off x="827584" y="1268760"/>
            <a:ext cx="7776864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… ist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ein 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Forschungsprojekt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im </a:t>
            </a:r>
            <a:b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</a:b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	europäischen 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AAL Programm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b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</a:b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		(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Active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&amp;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Assisted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Living) mit Partnern aus</a:t>
            </a:r>
            <a:endParaRPr lang="de-AT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274093" y="3064892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A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Österreich</a:t>
            </a:r>
            <a:r>
              <a:rPr lang="de-A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: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	LIFEtool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, Fachhochschule OÖ, </a:t>
            </a: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Johanniter</a:t>
            </a:r>
          </a:p>
          <a:p>
            <a:pPr>
              <a:lnSpc>
                <a:spcPct val="120000"/>
              </a:lnSpc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Spanien: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	</a:t>
            </a:r>
            <a:r>
              <a:rPr lang="de-AT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Worldline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, ISOIN</a:t>
            </a:r>
          </a:p>
          <a:p>
            <a:pPr>
              <a:lnSpc>
                <a:spcPct val="120000"/>
              </a:lnSpc>
            </a:pPr>
            <a:r>
              <a:rPr lang="de-A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Belgien: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	</a:t>
            </a: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Johanniter 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International</a:t>
            </a:r>
            <a:endParaRPr lang="de-AT" dirty="0" smtClean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de-A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Holland:	</a:t>
            </a: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Eerste 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Verdieping, </a:t>
            </a: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/>
            </a:r>
            <a:b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</a:b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		National </a:t>
            </a:r>
            <a:r>
              <a:rPr lang="de-A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Foundation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de-AT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for</a:t>
            </a: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de-A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the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de-A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Elderly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endParaRPr lang="de-AT" dirty="0" smtClean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74093" y="5478323"/>
            <a:ext cx="5973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AT" b="1" dirty="0" smtClean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r>
              <a:rPr lang="de-A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Projektlaufzeit:</a:t>
            </a: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	01.05.2015 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- </a:t>
            </a: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31.12.2017</a:t>
            </a:r>
            <a:endParaRPr lang="de-AT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11188" y="205770"/>
            <a:ext cx="626427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SOCIALCARE</a:t>
            </a:r>
            <a:endParaRPr lang="de-AT" sz="38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780277" cy="74409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101" name="Gerade Verbindung 26"/>
          <p:cNvCxnSpPr>
            <a:cxnSpLocks noChangeShapeType="1"/>
          </p:cNvCxnSpPr>
          <p:nvPr/>
        </p:nvCxnSpPr>
        <p:spPr bwMode="auto">
          <a:xfrm>
            <a:off x="511175" y="971550"/>
            <a:ext cx="8632825" cy="9178"/>
          </a:xfrm>
          <a:prstGeom prst="line">
            <a:avLst/>
          </a:prstGeom>
          <a:noFill/>
          <a:ln w="28575" algn="ctr">
            <a:solidFill>
              <a:srgbClr val="E20000"/>
            </a:solidFill>
            <a:round/>
            <a:headEnd/>
            <a:tailEnd/>
          </a:ln>
        </p:spPr>
      </p:cxn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611188" y="205770"/>
            <a:ext cx="626427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MOTIVATION</a:t>
            </a:r>
            <a:endParaRPr lang="de-AT" sz="38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83568" y="1309698"/>
            <a:ext cx="7344816" cy="1903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Aktuelle soziale Herausforderungen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Demographischer Wandel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Kürzungen 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im Sozial- und </a:t>
            </a: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Pflegebereich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Lebens- und Wohnsituation der Menschen im </a:t>
            </a: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Alter</a:t>
            </a:r>
            <a:endParaRPr lang="de-AT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cs typeface="Arial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780277" cy="74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902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101" name="Gerade Verbindung 26"/>
          <p:cNvCxnSpPr>
            <a:cxnSpLocks noChangeShapeType="1"/>
          </p:cNvCxnSpPr>
          <p:nvPr/>
        </p:nvCxnSpPr>
        <p:spPr bwMode="auto">
          <a:xfrm>
            <a:off x="511175" y="971550"/>
            <a:ext cx="8632825" cy="9178"/>
          </a:xfrm>
          <a:prstGeom prst="line">
            <a:avLst/>
          </a:prstGeom>
          <a:noFill/>
          <a:ln w="28575" algn="ctr">
            <a:solidFill>
              <a:srgbClr val="E20000"/>
            </a:solidFill>
            <a:round/>
            <a:headEnd/>
            <a:tailEnd/>
          </a:ln>
        </p:spPr>
      </p:cxn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611188" y="205770"/>
            <a:ext cx="626427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MOTIVATION</a:t>
            </a:r>
            <a:endParaRPr lang="de-AT" sz="38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3568" y="1196752"/>
            <a:ext cx="8208912" cy="286232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Auf der anderen 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Seite</a:t>
            </a:r>
            <a:endParaRPr lang="de-DE" dirty="0" smtClean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Problembewusstsein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Tendenz zu Eigeninitiativen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Agilität, Aktivität und Wissen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 smtClean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 smtClean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Wunsch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, möglichst lange selbständig zu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wohnen</a:t>
            </a:r>
            <a:endParaRPr lang="de-AT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780277" cy="74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15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101" name="Gerade Verbindung 26"/>
          <p:cNvCxnSpPr>
            <a:cxnSpLocks noChangeShapeType="1"/>
          </p:cNvCxnSpPr>
          <p:nvPr/>
        </p:nvCxnSpPr>
        <p:spPr bwMode="auto">
          <a:xfrm>
            <a:off x="511175" y="971550"/>
            <a:ext cx="8632825" cy="9178"/>
          </a:xfrm>
          <a:prstGeom prst="line">
            <a:avLst/>
          </a:prstGeom>
          <a:noFill/>
          <a:ln w="28575" algn="ctr">
            <a:solidFill>
              <a:srgbClr val="E20000"/>
            </a:solidFill>
            <a:round/>
            <a:headEnd/>
            <a:tailEnd/>
          </a:ln>
        </p:spPr>
      </p:cxnSp>
      <p:sp>
        <p:nvSpPr>
          <p:cNvPr id="5" name="Textfeld 4"/>
          <p:cNvSpPr txBox="1"/>
          <p:nvPr/>
        </p:nvSpPr>
        <p:spPr>
          <a:xfrm>
            <a:off x="683568" y="1469331"/>
            <a:ext cx="8280920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Fertigung eines technischen Werkzeugs um </a:t>
            </a:r>
            <a:b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</a:b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lokale Gemeinschaften zu unterstützten</a:t>
            </a:r>
          </a:p>
          <a:p>
            <a:pPr>
              <a:lnSpc>
                <a:spcPct val="120000"/>
              </a:lnSpc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Bestehend aus: </a:t>
            </a:r>
          </a:p>
          <a:p>
            <a:pPr algn="ctr">
              <a:lnSpc>
                <a:spcPct val="150000"/>
              </a:lnSpc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Webplattform</a:t>
            </a:r>
          </a:p>
          <a:p>
            <a:pPr algn="ctr">
              <a:lnSpc>
                <a:spcPct val="150000"/>
              </a:lnSpc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Apps für Tablets &amp; Smartphones</a:t>
            </a:r>
          </a:p>
          <a:p>
            <a:pPr algn="ctr">
              <a:lnSpc>
                <a:spcPct val="150000"/>
              </a:lnSpc>
            </a:pP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Health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&amp; Fitness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Tracker</a:t>
            </a:r>
            <a:endParaRPr lang="de-DE" dirty="0" smtClean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endParaRPr lang="de-AT" dirty="0">
              <a:latin typeface="Corbel" panose="020B0503020204020204" pitchFamily="34" charset="0"/>
              <a:cs typeface="Arial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11188" y="188640"/>
            <a:ext cx="626427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ZIELE</a:t>
            </a:r>
            <a:endParaRPr lang="de-AT" sz="38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780277" cy="74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323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101" name="Gerade Verbindung 26"/>
          <p:cNvCxnSpPr>
            <a:cxnSpLocks noChangeShapeType="1"/>
          </p:cNvCxnSpPr>
          <p:nvPr/>
        </p:nvCxnSpPr>
        <p:spPr bwMode="auto">
          <a:xfrm>
            <a:off x="511175" y="971550"/>
            <a:ext cx="8632825" cy="9178"/>
          </a:xfrm>
          <a:prstGeom prst="line">
            <a:avLst/>
          </a:prstGeom>
          <a:noFill/>
          <a:ln w="28575" algn="ctr">
            <a:solidFill>
              <a:srgbClr val="E20000"/>
            </a:solidFill>
            <a:round/>
            <a:headEnd/>
            <a:tailEnd/>
          </a:ln>
        </p:spPr>
      </p:cxn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611188" y="188640"/>
            <a:ext cx="626427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ZIELE</a:t>
            </a:r>
            <a:endParaRPr lang="de-AT" sz="38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64441"/>
            <a:ext cx="6264696" cy="533291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780277" cy="74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318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101" name="Gerade Verbindung 26"/>
          <p:cNvCxnSpPr>
            <a:cxnSpLocks noChangeShapeType="1"/>
          </p:cNvCxnSpPr>
          <p:nvPr/>
        </p:nvCxnSpPr>
        <p:spPr bwMode="auto">
          <a:xfrm>
            <a:off x="511175" y="971550"/>
            <a:ext cx="8632825" cy="9178"/>
          </a:xfrm>
          <a:prstGeom prst="line">
            <a:avLst/>
          </a:prstGeom>
          <a:noFill/>
          <a:ln w="28575" algn="ctr">
            <a:solidFill>
              <a:srgbClr val="E20000"/>
            </a:solidFill>
            <a:round/>
            <a:headEnd/>
            <a:tailEnd/>
          </a:ln>
        </p:spPr>
      </p:cxn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611188" y="188640"/>
            <a:ext cx="626427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FUNKTIONEN</a:t>
            </a:r>
            <a:endParaRPr lang="de-AT" sz="38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611534" y="1844824"/>
            <a:ext cx="5424962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Kommunikation </a:t>
            </a: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(Chat, Videotelefonie)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Marktplatz für Nachbarschaftshilfe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Kalender für Veranstaltungen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Lokale 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Nachrichten </a:t>
            </a:r>
            <a:endParaRPr lang="de-AT" dirty="0" smtClean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Organisation von Freiwilligenarbeit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Serviceangebote von professionellen </a:t>
            </a:r>
            <a:b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</a:br>
            <a:r>
              <a:rPr lang="de-A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Anbietern und Organisationen </a:t>
            </a:r>
            <a:endParaRPr lang="de-AT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33" y="2304496"/>
            <a:ext cx="2592287" cy="258929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780277" cy="74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59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feTool_Foli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FF0000"/>
      </a:folHlink>
    </a:clrScheme>
    <a:fontScheme name="LifeTool_Foli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ifeTool_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Tool_Foli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Tool_Foli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Tool_Foli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Tool_Foli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Tool_Foli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Tool_Foli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C:\Dokumente und Einstellungen\hov\Anwendungsdaten\Microsoft\Vorlagen\LifeTool_Folie.pot</Template>
  <TotalTime>0</TotalTime>
  <Words>302</Words>
  <Application>Microsoft Office PowerPoint</Application>
  <PresentationFormat>Bildschirmpräsentation (4:3)</PresentationFormat>
  <Paragraphs>121</Paragraphs>
  <Slides>22</Slides>
  <Notes>22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1" baseType="lpstr">
      <vt:lpstr>Arial</vt:lpstr>
      <vt:lpstr>Avenir LT Std 65 Medium</vt:lpstr>
      <vt:lpstr>Calibri</vt:lpstr>
      <vt:lpstr>Corbel</vt:lpstr>
      <vt:lpstr>Times New Roman</vt:lpstr>
      <vt:lpstr>LifeTool_Folie</vt:lpstr>
      <vt:lpstr>Standarddesign</vt:lpstr>
      <vt:lpstr>1_Standarddesign</vt:lpstr>
      <vt:lpstr>Photoshop.Image.10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ARC Seibersdorf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Stefan Schürz</dc:creator>
  <cp:lastModifiedBy>Stefan Schürz</cp:lastModifiedBy>
  <cp:revision>316</cp:revision>
  <cp:lastPrinted>2016-09-20T08:01:42Z</cp:lastPrinted>
  <dcterms:created xsi:type="dcterms:W3CDTF">2003-04-22T11:17:41Z</dcterms:created>
  <dcterms:modified xsi:type="dcterms:W3CDTF">2017-07-07T10:58:24Z</dcterms:modified>
</cp:coreProperties>
</file>