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97" r:id="rId2"/>
    <p:sldId id="296" r:id="rId3"/>
    <p:sldId id="299" r:id="rId4"/>
    <p:sldId id="305" r:id="rId5"/>
    <p:sldId id="308" r:id="rId6"/>
    <p:sldId id="307" r:id="rId7"/>
    <p:sldId id="309" r:id="rId8"/>
    <p:sldId id="310" r:id="rId9"/>
    <p:sldId id="311" r:id="rId10"/>
    <p:sldId id="312" r:id="rId11"/>
    <p:sldId id="313" r:id="rId12"/>
    <p:sldId id="314" r:id="rId13"/>
    <p:sldId id="315" r:id="rId14"/>
    <p:sldId id="316" r:id="rId15"/>
    <p:sldId id="318" r:id="rId16"/>
    <p:sldId id="319" r:id="rId17"/>
    <p:sldId id="320" r:id="rId18"/>
    <p:sldId id="322" r:id="rId19"/>
    <p:sldId id="323" r:id="rId20"/>
    <p:sldId id="321" r:id="rId21"/>
    <p:sldId id="302" r:id="rId22"/>
    <p:sldId id="304" r:id="rId23"/>
    <p:sldId id="324" r:id="rId24"/>
    <p:sldId id="325" r:id="rId25"/>
    <p:sldId id="326" r:id="rId26"/>
    <p:sldId id="327" r:id="rId27"/>
    <p:sldId id="328" r:id="rId28"/>
    <p:sldId id="330" r:id="rId2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B79"/>
    <a:srgbClr val="B0BEC6"/>
    <a:srgbClr val="70A3D4"/>
    <a:srgbClr val="CFE5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p:restoredTop sz="99467" autoAdjust="0"/>
  </p:normalViewPr>
  <p:slideViewPr>
    <p:cSldViewPr snapToGrid="0" snapToObjects="1">
      <p:cViewPr varScale="1">
        <p:scale>
          <a:sx n="111" d="100"/>
          <a:sy n="111" d="100"/>
        </p:scale>
        <p:origin x="852" y="108"/>
      </p:cViewPr>
      <p:guideLst>
        <p:guide orient="horz" pos="2160"/>
        <p:guide pos="2880"/>
      </p:guideLst>
    </p:cSldViewPr>
  </p:slideViewPr>
  <p:notesTextViewPr>
    <p:cViewPr>
      <p:scale>
        <a:sx n="100" d="100"/>
        <a:sy n="100" d="100"/>
      </p:scale>
      <p:origin x="0" y="0"/>
    </p:cViewPr>
  </p:notesTextViewPr>
  <p:sorterViewPr>
    <p:cViewPr>
      <p:scale>
        <a:sx n="97" d="100"/>
        <a:sy n="9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Arbeitsblat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27" b="1" i="0" u="none" strike="noStrike" baseline="0">
                <a:solidFill>
                  <a:srgbClr val="000000"/>
                </a:solidFill>
                <a:latin typeface="Arial"/>
                <a:ea typeface="Arial"/>
                <a:cs typeface="Arial"/>
              </a:defRPr>
            </a:pPr>
            <a:r>
              <a:rPr lang="en-GB" sz="3600" b="1" i="0" u="none" strike="noStrike" baseline="0" noProof="0" dirty="0" err="1" smtClean="0">
                <a:solidFill>
                  <a:srgbClr val="586B79"/>
                </a:solidFill>
                <a:effectLst/>
                <a:latin typeface="+mj-lt"/>
              </a:rPr>
              <a:t>Segregationsquotienten</a:t>
            </a:r>
            <a:r>
              <a:rPr lang="en-GB" sz="3200" b="1" i="0" u="none" strike="noStrike" baseline="0" noProof="0" dirty="0" smtClean="0">
                <a:solidFill>
                  <a:srgbClr val="586B79"/>
                </a:solidFill>
                <a:effectLst/>
              </a:rPr>
              <a:t> </a:t>
            </a:r>
          </a:p>
          <a:p>
            <a:pPr>
              <a:defRPr sz="1027" b="1" i="0" u="none" strike="noStrike" baseline="0">
                <a:solidFill>
                  <a:srgbClr val="000000"/>
                </a:solidFill>
                <a:latin typeface="Arial"/>
                <a:ea typeface="Arial"/>
                <a:cs typeface="Arial"/>
              </a:defRPr>
            </a:pPr>
            <a:r>
              <a:rPr lang="en-GB" sz="2400" b="1" i="0" u="none" strike="noStrike" baseline="0" noProof="0" dirty="0" smtClean="0">
                <a:solidFill>
                  <a:srgbClr val="586B79"/>
                </a:solidFill>
                <a:effectLst/>
                <a:latin typeface="+mj-lt"/>
              </a:rPr>
              <a:t>in </a:t>
            </a:r>
            <a:r>
              <a:rPr lang="en-GB" sz="2400" b="1" i="0" u="none" strike="noStrike" baseline="0" noProof="0" dirty="0" err="1" smtClean="0">
                <a:solidFill>
                  <a:srgbClr val="586B79"/>
                </a:solidFill>
                <a:effectLst/>
                <a:latin typeface="+mj-lt"/>
              </a:rPr>
              <a:t>Österreich</a:t>
            </a:r>
            <a:r>
              <a:rPr lang="en-GB" sz="2400" b="1" i="0" u="none" strike="noStrike" baseline="0" noProof="0" dirty="0" smtClean="0">
                <a:solidFill>
                  <a:srgbClr val="586B79"/>
                </a:solidFill>
                <a:effectLst/>
                <a:latin typeface="+mj-lt"/>
              </a:rPr>
              <a:t> und Deutschland</a:t>
            </a:r>
            <a:r>
              <a:rPr lang="en-GB" sz="2400" noProof="0" dirty="0" smtClean="0">
                <a:solidFill>
                  <a:srgbClr val="586B79"/>
                </a:solidFill>
                <a:latin typeface="+mj-lt"/>
              </a:rPr>
              <a:t> </a:t>
            </a:r>
          </a:p>
          <a:p>
            <a:pPr>
              <a:defRPr sz="1027" b="1" i="0" u="none" strike="noStrike" baseline="0">
                <a:solidFill>
                  <a:srgbClr val="000000"/>
                </a:solidFill>
                <a:latin typeface="Arial"/>
                <a:ea typeface="Arial"/>
                <a:cs typeface="Arial"/>
              </a:defRPr>
            </a:pPr>
            <a:r>
              <a:rPr lang="de-DE" sz="1800" b="0" i="0" u="none" strike="noStrike" baseline="0" dirty="0" smtClean="0">
                <a:solidFill>
                  <a:schemeClr val="bg1">
                    <a:lumMod val="50000"/>
                  </a:schemeClr>
                </a:solidFill>
                <a:effectLst/>
                <a:latin typeface="+mj-lt"/>
              </a:rPr>
              <a:t>sortiert nach Förderschulbesuchsquoten. Daten KMK und BMBF 2014</a:t>
            </a:r>
          </a:p>
          <a:p>
            <a:pPr>
              <a:defRPr sz="1027" b="1" i="0" u="none" strike="noStrike" baseline="0">
                <a:solidFill>
                  <a:srgbClr val="000000"/>
                </a:solidFill>
                <a:latin typeface="Arial"/>
                <a:ea typeface="Arial"/>
                <a:cs typeface="Arial"/>
              </a:defRPr>
            </a:pPr>
            <a:r>
              <a:rPr lang="de-DE" sz="1800" b="0" i="0" u="none" strike="noStrike" baseline="0" noProof="0" dirty="0" smtClean="0">
                <a:solidFill>
                  <a:schemeClr val="bg1">
                    <a:lumMod val="50000"/>
                  </a:schemeClr>
                </a:solidFill>
                <a:effectLst/>
                <a:latin typeface="+mj-lt"/>
              </a:rPr>
              <a:t>(erstellt von Christine Pluhar, Ewald Feyerer)</a:t>
            </a:r>
            <a:endParaRPr lang="en-GB" sz="1800" b="0" noProof="0" dirty="0">
              <a:solidFill>
                <a:schemeClr val="bg1">
                  <a:lumMod val="50000"/>
                </a:schemeClr>
              </a:solidFill>
              <a:latin typeface="+mj-lt"/>
            </a:endParaRPr>
          </a:p>
        </c:rich>
      </c:tx>
      <c:layout>
        <c:manualLayout>
          <c:xMode val="edge"/>
          <c:yMode val="edge"/>
          <c:x val="0.11825134919932762"/>
          <c:y val="9.3378130365283259E-3"/>
        </c:manualLayout>
      </c:layout>
      <c:overlay val="0"/>
      <c:spPr>
        <a:noFill/>
        <a:ln w="27460">
          <a:noFill/>
        </a:ln>
      </c:spPr>
    </c:title>
    <c:autoTitleDeleted val="0"/>
    <c:view3D>
      <c:rotX val="15"/>
      <c:hPercent val="48"/>
      <c:rotY val="20"/>
      <c:depthPercent val="100"/>
      <c:rAngAx val="1"/>
    </c:view3D>
    <c:floor>
      <c:thickness val="0"/>
      <c:spPr>
        <a:solidFill>
          <a:srgbClr val="C0C0C0"/>
        </a:solidFill>
        <a:ln w="3175">
          <a:solidFill>
            <a:srgbClr val="000000"/>
          </a:solidFill>
          <a:prstDash val="solid"/>
        </a:ln>
      </c:spPr>
    </c:floor>
    <c:sideWall>
      <c:thickness val="0"/>
      <c:spPr>
        <a:solidFill>
          <a:srgbClr val="FFFFFF"/>
        </a:solidFill>
        <a:ln w="12700">
          <a:solidFill>
            <a:srgbClr val="808080"/>
          </a:solidFill>
          <a:prstDash val="solid"/>
        </a:ln>
      </c:spPr>
    </c:sideWall>
    <c:backWall>
      <c:thickness val="0"/>
      <c:spPr>
        <a:solidFill>
          <a:srgbClr val="FFFFFF"/>
        </a:solidFill>
        <a:ln w="12700">
          <a:solidFill>
            <a:srgbClr val="808080"/>
          </a:solidFill>
          <a:prstDash val="solid"/>
        </a:ln>
      </c:spPr>
    </c:backWall>
    <c:plotArea>
      <c:layout>
        <c:manualLayout>
          <c:layoutTarget val="inner"/>
          <c:xMode val="edge"/>
          <c:yMode val="edge"/>
          <c:x val="3.2527881040892194E-2"/>
          <c:y val="0.1364452423698384"/>
          <c:w val="0.89591078066914487"/>
          <c:h val="0.78994614003590669"/>
        </c:manualLayout>
      </c:layout>
      <c:bar3DChart>
        <c:barDir val="col"/>
        <c:grouping val="stacked"/>
        <c:varyColors val="0"/>
        <c:ser>
          <c:idx val="0"/>
          <c:order val="0"/>
          <c:tx>
            <c:strRef>
              <c:f>Tabelle2!$B$74</c:f>
              <c:strCache>
                <c:ptCount val="1"/>
                <c:pt idx="0">
                  <c:v>FöSch</c:v>
                </c:pt>
              </c:strCache>
            </c:strRef>
          </c:tx>
          <c:spPr>
            <a:solidFill>
              <a:srgbClr val="FF0000"/>
            </a:solidFill>
            <a:ln w="13730">
              <a:solidFill>
                <a:srgbClr val="000000"/>
              </a:solidFill>
              <a:prstDash val="solid"/>
            </a:ln>
          </c:spPr>
          <c:invertIfNegative val="0"/>
          <c:cat>
            <c:strRef>
              <c:f>Tabelle2!$A$75:$A$101</c:f>
              <c:strCache>
                <c:ptCount val="27"/>
                <c:pt idx="0">
                  <c:v>MV</c:v>
                </c:pt>
                <c:pt idx="1">
                  <c:v>ST</c:v>
                </c:pt>
                <c:pt idx="2">
                  <c:v>SN</c:v>
                </c:pt>
                <c:pt idx="3">
                  <c:v>BW</c:v>
                </c:pt>
                <c:pt idx="4">
                  <c:v>NW</c:v>
                </c:pt>
                <c:pt idx="5">
                  <c:v>BY</c:v>
                </c:pt>
                <c:pt idx="6">
                  <c:v>DE</c:v>
                </c:pt>
                <c:pt idx="7">
                  <c:v>SL</c:v>
                </c:pt>
                <c:pt idx="8">
                  <c:v>TH</c:v>
                </c:pt>
                <c:pt idx="9">
                  <c:v>HE</c:v>
                </c:pt>
                <c:pt idx="10">
                  <c:v>BB</c:v>
                </c:pt>
                <c:pt idx="11">
                  <c:v>RP</c:v>
                </c:pt>
                <c:pt idx="12">
                  <c:v>NI</c:v>
                </c:pt>
                <c:pt idx="13">
                  <c:v>HH</c:v>
                </c:pt>
                <c:pt idx="14">
                  <c:v>BE</c:v>
                </c:pt>
                <c:pt idx="15">
                  <c:v>VA</c:v>
                </c:pt>
                <c:pt idx="16">
                  <c:v>SH</c:v>
                </c:pt>
                <c:pt idx="17">
                  <c:v>WI</c:v>
                </c:pt>
                <c:pt idx="18">
                  <c:v>NÖ</c:v>
                </c:pt>
                <c:pt idx="19">
                  <c:v>TI</c:v>
                </c:pt>
                <c:pt idx="20">
                  <c:v>SZ</c:v>
                </c:pt>
                <c:pt idx="21">
                  <c:v>AT</c:v>
                </c:pt>
                <c:pt idx="22">
                  <c:v>HB</c:v>
                </c:pt>
                <c:pt idx="23">
                  <c:v>KÄ</c:v>
                </c:pt>
                <c:pt idx="24">
                  <c:v>BL</c:v>
                </c:pt>
                <c:pt idx="25">
                  <c:v>OÖ</c:v>
                </c:pt>
                <c:pt idx="26">
                  <c:v>ST</c:v>
                </c:pt>
              </c:strCache>
            </c:strRef>
          </c:cat>
          <c:val>
            <c:numRef>
              <c:f>Tabelle2!$B$75:$B$101</c:f>
              <c:numCache>
                <c:formatCode>0.00</c:formatCode>
                <c:ptCount val="27"/>
                <c:pt idx="0">
                  <c:v>6.56</c:v>
                </c:pt>
                <c:pt idx="1">
                  <c:v>6.37</c:v>
                </c:pt>
                <c:pt idx="2">
                  <c:v>6</c:v>
                </c:pt>
                <c:pt idx="3">
                  <c:v>5.18</c:v>
                </c:pt>
                <c:pt idx="4">
                  <c:v>4.9000000000000004</c:v>
                </c:pt>
                <c:pt idx="5">
                  <c:v>4.6900000000000004</c:v>
                </c:pt>
                <c:pt idx="6">
                  <c:v>4.58</c:v>
                </c:pt>
                <c:pt idx="7">
                  <c:v>4.47</c:v>
                </c:pt>
                <c:pt idx="8">
                  <c:v>4.43</c:v>
                </c:pt>
                <c:pt idx="9">
                  <c:v>4.42</c:v>
                </c:pt>
                <c:pt idx="10">
                  <c:v>4.24</c:v>
                </c:pt>
                <c:pt idx="11">
                  <c:v>3.98</c:v>
                </c:pt>
                <c:pt idx="12">
                  <c:v>3.89</c:v>
                </c:pt>
                <c:pt idx="13">
                  <c:v>3.38</c:v>
                </c:pt>
                <c:pt idx="14">
                  <c:v>3.2</c:v>
                </c:pt>
                <c:pt idx="15">
                  <c:v>2.5</c:v>
                </c:pt>
                <c:pt idx="16">
                  <c:v>2.29</c:v>
                </c:pt>
                <c:pt idx="17">
                  <c:v>2.1</c:v>
                </c:pt>
                <c:pt idx="18">
                  <c:v>2.1</c:v>
                </c:pt>
                <c:pt idx="19">
                  <c:v>1.8</c:v>
                </c:pt>
                <c:pt idx="20">
                  <c:v>1.6</c:v>
                </c:pt>
                <c:pt idx="21">
                  <c:v>1.6</c:v>
                </c:pt>
                <c:pt idx="22">
                  <c:v>1.48</c:v>
                </c:pt>
                <c:pt idx="23">
                  <c:v>1.2</c:v>
                </c:pt>
                <c:pt idx="24">
                  <c:v>1.1000000000000001</c:v>
                </c:pt>
                <c:pt idx="25">
                  <c:v>1.1000000000000001</c:v>
                </c:pt>
                <c:pt idx="26">
                  <c:v>0.6</c:v>
                </c:pt>
              </c:numCache>
            </c:numRef>
          </c:val>
          <c:extLst>
            <c:ext xmlns:c16="http://schemas.microsoft.com/office/drawing/2014/chart" uri="{C3380CC4-5D6E-409C-BE32-E72D297353CC}">
              <c16:uniqueId val="{00000000-276D-42DD-BF75-29D17B049E7C}"/>
            </c:ext>
          </c:extLst>
        </c:ser>
        <c:ser>
          <c:idx val="1"/>
          <c:order val="1"/>
          <c:tx>
            <c:strRef>
              <c:f>Tabelle2!$C$74</c:f>
              <c:strCache>
                <c:ptCount val="1"/>
                <c:pt idx="0">
                  <c:v>GU</c:v>
                </c:pt>
              </c:strCache>
            </c:strRef>
          </c:tx>
          <c:spPr>
            <a:solidFill>
              <a:srgbClr val="00FF00"/>
            </a:solidFill>
            <a:ln w="13730">
              <a:solidFill>
                <a:srgbClr val="000000"/>
              </a:solidFill>
              <a:prstDash val="solid"/>
            </a:ln>
          </c:spPr>
          <c:invertIfNegative val="0"/>
          <c:cat>
            <c:strRef>
              <c:f>Tabelle2!$A$75:$A$101</c:f>
              <c:strCache>
                <c:ptCount val="27"/>
                <c:pt idx="0">
                  <c:v>MV</c:v>
                </c:pt>
                <c:pt idx="1">
                  <c:v>ST</c:v>
                </c:pt>
                <c:pt idx="2">
                  <c:v>SN</c:v>
                </c:pt>
                <c:pt idx="3">
                  <c:v>BW</c:v>
                </c:pt>
                <c:pt idx="4">
                  <c:v>NW</c:v>
                </c:pt>
                <c:pt idx="5">
                  <c:v>BY</c:v>
                </c:pt>
                <c:pt idx="6">
                  <c:v>DE</c:v>
                </c:pt>
                <c:pt idx="7">
                  <c:v>SL</c:v>
                </c:pt>
                <c:pt idx="8">
                  <c:v>TH</c:v>
                </c:pt>
                <c:pt idx="9">
                  <c:v>HE</c:v>
                </c:pt>
                <c:pt idx="10">
                  <c:v>BB</c:v>
                </c:pt>
                <c:pt idx="11">
                  <c:v>RP</c:v>
                </c:pt>
                <c:pt idx="12">
                  <c:v>NI</c:v>
                </c:pt>
                <c:pt idx="13">
                  <c:v>HH</c:v>
                </c:pt>
                <c:pt idx="14">
                  <c:v>BE</c:v>
                </c:pt>
                <c:pt idx="15">
                  <c:v>VA</c:v>
                </c:pt>
                <c:pt idx="16">
                  <c:v>SH</c:v>
                </c:pt>
                <c:pt idx="17">
                  <c:v>WI</c:v>
                </c:pt>
                <c:pt idx="18">
                  <c:v>NÖ</c:v>
                </c:pt>
                <c:pt idx="19">
                  <c:v>TI</c:v>
                </c:pt>
                <c:pt idx="20">
                  <c:v>SZ</c:v>
                </c:pt>
                <c:pt idx="21">
                  <c:v>AT</c:v>
                </c:pt>
                <c:pt idx="22">
                  <c:v>HB</c:v>
                </c:pt>
                <c:pt idx="23">
                  <c:v>KÄ</c:v>
                </c:pt>
                <c:pt idx="24">
                  <c:v>BL</c:v>
                </c:pt>
                <c:pt idx="25">
                  <c:v>OÖ</c:v>
                </c:pt>
                <c:pt idx="26">
                  <c:v>ST</c:v>
                </c:pt>
              </c:strCache>
            </c:strRef>
          </c:cat>
          <c:val>
            <c:numRef>
              <c:f>Tabelle2!$C$75:$C$101</c:f>
              <c:numCache>
                <c:formatCode>0.00</c:formatCode>
                <c:ptCount val="27"/>
                <c:pt idx="0">
                  <c:v>4.01</c:v>
                </c:pt>
                <c:pt idx="1">
                  <c:v>2.79</c:v>
                </c:pt>
                <c:pt idx="2">
                  <c:v>2.62</c:v>
                </c:pt>
                <c:pt idx="3">
                  <c:v>2.12</c:v>
                </c:pt>
                <c:pt idx="4">
                  <c:v>2.4500000000000002</c:v>
                </c:pt>
                <c:pt idx="5">
                  <c:v>1.72</c:v>
                </c:pt>
                <c:pt idx="6">
                  <c:v>2.37</c:v>
                </c:pt>
                <c:pt idx="7">
                  <c:v>3.79</c:v>
                </c:pt>
                <c:pt idx="8">
                  <c:v>2.21</c:v>
                </c:pt>
                <c:pt idx="9">
                  <c:v>1.32</c:v>
                </c:pt>
                <c:pt idx="10">
                  <c:v>3.5</c:v>
                </c:pt>
                <c:pt idx="11">
                  <c:v>1.64</c:v>
                </c:pt>
                <c:pt idx="12">
                  <c:v>1.78</c:v>
                </c:pt>
                <c:pt idx="13">
                  <c:v>4.97</c:v>
                </c:pt>
                <c:pt idx="14">
                  <c:v>4.3099999999999996</c:v>
                </c:pt>
                <c:pt idx="15">
                  <c:v>2.8</c:v>
                </c:pt>
                <c:pt idx="16">
                  <c:v>3.96</c:v>
                </c:pt>
                <c:pt idx="17">
                  <c:v>2.4</c:v>
                </c:pt>
                <c:pt idx="18">
                  <c:v>1.9</c:v>
                </c:pt>
                <c:pt idx="19">
                  <c:v>1.3</c:v>
                </c:pt>
                <c:pt idx="20">
                  <c:v>2.5</c:v>
                </c:pt>
                <c:pt idx="21">
                  <c:v>2.4</c:v>
                </c:pt>
                <c:pt idx="22">
                  <c:v>4.9800000000000004</c:v>
                </c:pt>
                <c:pt idx="23">
                  <c:v>3.3</c:v>
                </c:pt>
                <c:pt idx="24">
                  <c:v>2.2000000000000002</c:v>
                </c:pt>
                <c:pt idx="25">
                  <c:v>2.8</c:v>
                </c:pt>
                <c:pt idx="26">
                  <c:v>2.7</c:v>
                </c:pt>
              </c:numCache>
            </c:numRef>
          </c:val>
          <c:extLst>
            <c:ext xmlns:c16="http://schemas.microsoft.com/office/drawing/2014/chart" uri="{C3380CC4-5D6E-409C-BE32-E72D297353CC}">
              <c16:uniqueId val="{00000001-276D-42DD-BF75-29D17B049E7C}"/>
            </c:ext>
          </c:extLst>
        </c:ser>
        <c:dLbls>
          <c:showLegendKey val="0"/>
          <c:showVal val="0"/>
          <c:showCatName val="0"/>
          <c:showSerName val="0"/>
          <c:showPercent val="0"/>
          <c:showBubbleSize val="0"/>
        </c:dLbls>
        <c:gapWidth val="150"/>
        <c:shape val="box"/>
        <c:axId val="58262272"/>
        <c:axId val="58263808"/>
        <c:axId val="0"/>
      </c:bar3DChart>
      <c:catAx>
        <c:axId val="58262272"/>
        <c:scaling>
          <c:orientation val="minMax"/>
        </c:scaling>
        <c:delete val="0"/>
        <c:axPos val="b"/>
        <c:numFmt formatCode="General" sourceLinked="1"/>
        <c:majorTickMark val="out"/>
        <c:minorTickMark val="none"/>
        <c:tickLblPos val="low"/>
        <c:spPr>
          <a:ln w="3432">
            <a:solidFill>
              <a:srgbClr val="000000"/>
            </a:solidFill>
            <a:prstDash val="solid"/>
          </a:ln>
        </c:spPr>
        <c:txPr>
          <a:bodyPr rot="0" vert="horz"/>
          <a:lstStyle/>
          <a:p>
            <a:pPr>
              <a:defRPr sz="865" b="0" i="0" u="none" strike="noStrike" baseline="0">
                <a:solidFill>
                  <a:srgbClr val="000000"/>
                </a:solidFill>
                <a:latin typeface="Arial"/>
                <a:ea typeface="Arial"/>
                <a:cs typeface="Arial"/>
              </a:defRPr>
            </a:pPr>
            <a:endParaRPr lang="de-DE"/>
          </a:p>
        </c:txPr>
        <c:crossAx val="58263808"/>
        <c:crosses val="autoZero"/>
        <c:auto val="1"/>
        <c:lblAlgn val="ctr"/>
        <c:lblOffset val="100"/>
        <c:tickLblSkip val="1"/>
        <c:tickMarkSkip val="1"/>
        <c:noMultiLvlLbl val="0"/>
      </c:catAx>
      <c:valAx>
        <c:axId val="58263808"/>
        <c:scaling>
          <c:orientation val="minMax"/>
        </c:scaling>
        <c:delete val="0"/>
        <c:axPos val="l"/>
        <c:majorGridlines>
          <c:spPr>
            <a:ln w="3432">
              <a:solidFill>
                <a:srgbClr val="000000"/>
              </a:solidFill>
              <a:prstDash val="solid"/>
            </a:ln>
          </c:spPr>
        </c:majorGridlines>
        <c:numFmt formatCode="0" sourceLinked="0"/>
        <c:majorTickMark val="out"/>
        <c:minorTickMark val="none"/>
        <c:tickLblPos val="nextTo"/>
        <c:spPr>
          <a:ln w="3432">
            <a:solidFill>
              <a:srgbClr val="000000"/>
            </a:solidFill>
            <a:prstDash val="solid"/>
          </a:ln>
        </c:spPr>
        <c:txPr>
          <a:bodyPr rot="0" vert="horz"/>
          <a:lstStyle/>
          <a:p>
            <a:pPr>
              <a:defRPr sz="865" b="0" i="0" u="none" strike="noStrike" baseline="0">
                <a:solidFill>
                  <a:srgbClr val="000000"/>
                </a:solidFill>
                <a:latin typeface="Arial"/>
                <a:ea typeface="Arial"/>
                <a:cs typeface="Arial"/>
              </a:defRPr>
            </a:pPr>
            <a:endParaRPr lang="de-DE"/>
          </a:p>
        </c:txPr>
        <c:crossAx val="58262272"/>
        <c:crosses val="autoZero"/>
        <c:crossBetween val="between"/>
      </c:valAx>
      <c:spPr>
        <a:noFill/>
        <a:ln w="27460">
          <a:noFill/>
        </a:ln>
      </c:spPr>
    </c:plotArea>
    <c:legend>
      <c:legendPos val="r"/>
      <c:layout>
        <c:manualLayout>
          <c:xMode val="edge"/>
          <c:yMode val="edge"/>
          <c:x val="0.94144981412639395"/>
          <c:y val="0.51526032315978454"/>
          <c:w val="5.3903345724907056E-2"/>
          <c:h val="7.7199281867145433E-2"/>
        </c:manualLayout>
      </c:layout>
      <c:overlay val="0"/>
      <c:spPr>
        <a:solidFill>
          <a:srgbClr val="FFFFFF"/>
        </a:solidFill>
        <a:ln w="3432">
          <a:solidFill>
            <a:srgbClr val="000000"/>
          </a:solidFill>
          <a:prstDash val="solid"/>
        </a:ln>
      </c:spPr>
      <c:txPr>
        <a:bodyPr/>
        <a:lstStyle/>
        <a:p>
          <a:pPr>
            <a:defRPr sz="795" b="0" i="0" u="none" strike="noStrike" baseline="0">
              <a:solidFill>
                <a:srgbClr val="000000"/>
              </a:solidFill>
              <a:latin typeface="Arial"/>
              <a:ea typeface="Arial"/>
              <a:cs typeface="Arial"/>
            </a:defRPr>
          </a:pPr>
          <a:endParaRPr lang="de-DE"/>
        </a:p>
      </c:txPr>
    </c:legend>
    <c:plotVisOnly val="1"/>
    <c:dispBlanksAs val="gap"/>
    <c:showDLblsOverMax val="0"/>
  </c:chart>
  <c:spPr>
    <a:solidFill>
      <a:srgbClr val="FFFFFF"/>
    </a:solidFill>
    <a:ln w="3432">
      <a:solidFill>
        <a:srgbClr val="000000"/>
      </a:solidFill>
      <a:prstDash val="solid"/>
    </a:ln>
  </c:spPr>
  <c:txPr>
    <a:bodyPr/>
    <a:lstStyle/>
    <a:p>
      <a:pPr>
        <a:defRPr sz="1757" b="0" i="0" u="none" strike="noStrike" baseline="0">
          <a:solidFill>
            <a:srgbClr val="000000"/>
          </a:solidFill>
          <a:latin typeface="Arial"/>
          <a:ea typeface="Arial"/>
          <a:cs typeface="Arial"/>
        </a:defRPr>
      </a:pPr>
      <a:endParaRPr lang="de-D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0.28351</cdr:x>
      <cdr:y>0.07725</cdr:y>
    </cdr:from>
    <cdr:to>
      <cdr:x>0.45074</cdr:x>
      <cdr:y>0.16251</cdr:y>
    </cdr:to>
    <cdr:sp macro="" textlink="">
      <cdr:nvSpPr>
        <cdr:cNvPr id="2" name="Ellipse 1"/>
        <cdr:cNvSpPr/>
      </cdr:nvSpPr>
      <cdr:spPr>
        <a:xfrm xmlns:a="http://schemas.openxmlformats.org/drawingml/2006/main">
          <a:off x="2628032" y="535085"/>
          <a:ext cx="1550173" cy="590531"/>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de-DE"/>
        </a:p>
      </cdr:txBody>
    </cdr:sp>
  </cdr:relSizeAnchor>
  <cdr:relSizeAnchor xmlns:cdr="http://schemas.openxmlformats.org/drawingml/2006/chartDrawing">
    <cdr:from>
      <cdr:x>0.88224</cdr:x>
      <cdr:y>0.81973</cdr:y>
    </cdr:from>
    <cdr:to>
      <cdr:x>0.90613</cdr:x>
      <cdr:y>0.86236</cdr:y>
    </cdr:to>
    <cdr:sp macro="" textlink="">
      <cdr:nvSpPr>
        <cdr:cNvPr id="3" name="Ellipse 2"/>
        <cdr:cNvSpPr/>
      </cdr:nvSpPr>
      <cdr:spPr>
        <a:xfrm xmlns:a="http://schemas.openxmlformats.org/drawingml/2006/main">
          <a:off x="7977584" y="5538440"/>
          <a:ext cx="216024" cy="28803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0.85085</cdr:x>
      <cdr:y>0.81973</cdr:y>
    </cdr:from>
    <cdr:to>
      <cdr:x>0.87474</cdr:x>
      <cdr:y>0.86236</cdr:y>
    </cdr:to>
    <cdr:sp macro="" textlink="">
      <cdr:nvSpPr>
        <cdr:cNvPr id="5" name="Ellipse 4"/>
        <cdr:cNvSpPr/>
      </cdr:nvSpPr>
      <cdr:spPr>
        <a:xfrm xmlns:a="http://schemas.openxmlformats.org/drawingml/2006/main">
          <a:off x="7693744" y="5538440"/>
          <a:ext cx="216024" cy="28803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0.81853</cdr:x>
      <cdr:y>0.81973</cdr:y>
    </cdr:from>
    <cdr:to>
      <cdr:x>0.84243</cdr:x>
      <cdr:y>0.86236</cdr:y>
    </cdr:to>
    <cdr:sp macro="" textlink="">
      <cdr:nvSpPr>
        <cdr:cNvPr id="6" name="Ellipse 5"/>
        <cdr:cNvSpPr/>
      </cdr:nvSpPr>
      <cdr:spPr>
        <a:xfrm xmlns:a="http://schemas.openxmlformats.org/drawingml/2006/main">
          <a:off x="7401520" y="5538440"/>
          <a:ext cx="216024" cy="28803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0.78668</cdr:x>
      <cdr:y>0.81973</cdr:y>
    </cdr:from>
    <cdr:to>
      <cdr:x>0.81057</cdr:x>
      <cdr:y>0.86236</cdr:y>
    </cdr:to>
    <cdr:sp macro="" textlink="">
      <cdr:nvSpPr>
        <cdr:cNvPr id="7" name="Ellipse 6"/>
        <cdr:cNvSpPr/>
      </cdr:nvSpPr>
      <cdr:spPr>
        <a:xfrm xmlns:a="http://schemas.openxmlformats.org/drawingml/2006/main">
          <a:off x="7113488" y="5538440"/>
          <a:ext cx="216024" cy="28803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0.71501</cdr:x>
      <cdr:y>0.81973</cdr:y>
    </cdr:from>
    <cdr:to>
      <cdr:x>0.74686</cdr:x>
      <cdr:y>0.86236</cdr:y>
    </cdr:to>
    <cdr:sp macro="" textlink="">
      <cdr:nvSpPr>
        <cdr:cNvPr id="8" name="Ellipse 7"/>
        <cdr:cNvSpPr/>
      </cdr:nvSpPr>
      <cdr:spPr>
        <a:xfrm xmlns:a="http://schemas.openxmlformats.org/drawingml/2006/main">
          <a:off x="6465416" y="5538440"/>
          <a:ext cx="288032" cy="28803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0.68316</cdr:x>
      <cdr:y>0.81973</cdr:y>
    </cdr:from>
    <cdr:to>
      <cdr:x>0.71501</cdr:x>
      <cdr:y>0.86236</cdr:y>
    </cdr:to>
    <cdr:sp macro="" textlink="">
      <cdr:nvSpPr>
        <cdr:cNvPr id="9" name="Ellipse 8"/>
        <cdr:cNvSpPr/>
      </cdr:nvSpPr>
      <cdr:spPr>
        <a:xfrm xmlns:a="http://schemas.openxmlformats.org/drawingml/2006/main">
          <a:off x="6177384" y="5538440"/>
          <a:ext cx="288032" cy="28803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0.6513</cdr:x>
      <cdr:y>0.81973</cdr:y>
    </cdr:from>
    <cdr:to>
      <cdr:x>0.68316</cdr:x>
      <cdr:y>0.86236</cdr:y>
    </cdr:to>
    <cdr:sp macro="" textlink="">
      <cdr:nvSpPr>
        <cdr:cNvPr id="10" name="Ellipse 9"/>
        <cdr:cNvSpPr/>
      </cdr:nvSpPr>
      <cdr:spPr>
        <a:xfrm xmlns:a="http://schemas.openxmlformats.org/drawingml/2006/main">
          <a:off x="5889352" y="5538440"/>
          <a:ext cx="288032" cy="28803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0.61945</cdr:x>
      <cdr:y>0.81973</cdr:y>
    </cdr:from>
    <cdr:to>
      <cdr:x>0.6513</cdr:x>
      <cdr:y>0.86236</cdr:y>
    </cdr:to>
    <cdr:sp macro="" textlink="">
      <cdr:nvSpPr>
        <cdr:cNvPr id="11" name="Ellipse 10"/>
        <cdr:cNvSpPr/>
      </cdr:nvSpPr>
      <cdr:spPr>
        <a:xfrm xmlns:a="http://schemas.openxmlformats.org/drawingml/2006/main">
          <a:off x="5601320" y="5538440"/>
          <a:ext cx="288032" cy="28803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0.5876</cdr:x>
      <cdr:y>0.81973</cdr:y>
    </cdr:from>
    <cdr:to>
      <cdr:x>0.61945</cdr:x>
      <cdr:y>0.86236</cdr:y>
    </cdr:to>
    <cdr:sp macro="" textlink="">
      <cdr:nvSpPr>
        <cdr:cNvPr id="12" name="Ellipse 11"/>
        <cdr:cNvSpPr/>
      </cdr:nvSpPr>
      <cdr:spPr>
        <a:xfrm xmlns:a="http://schemas.openxmlformats.org/drawingml/2006/main">
          <a:off x="5313288" y="5538440"/>
          <a:ext cx="288032" cy="28803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0.52389</cdr:x>
      <cdr:y>0.81973</cdr:y>
    </cdr:from>
    <cdr:to>
      <cdr:x>0.55574</cdr:x>
      <cdr:y>0.86236</cdr:y>
    </cdr:to>
    <cdr:sp macro="" textlink="">
      <cdr:nvSpPr>
        <cdr:cNvPr id="13" name="Ellipse 12"/>
        <cdr:cNvSpPr/>
      </cdr:nvSpPr>
      <cdr:spPr>
        <a:xfrm xmlns:a="http://schemas.openxmlformats.org/drawingml/2006/main">
          <a:off x="4737224" y="5538440"/>
          <a:ext cx="288032" cy="28803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CFE297-FB08-458A-A71C-B00A5A361987}" type="datetimeFigureOut">
              <a:rPr lang="de-DE" smtClean="0"/>
              <a:t>30.06.2017</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3F44EA-A249-4EFF-B993-8AF10C755EE7}" type="slidenum">
              <a:rPr lang="de-DE" smtClean="0"/>
              <a:t>‹Nr.›</a:t>
            </a:fld>
            <a:endParaRPr lang="de-DE" dirty="0"/>
          </a:p>
        </p:txBody>
      </p:sp>
    </p:spTree>
    <p:extLst>
      <p:ext uri="{BB962C8B-B14F-4D97-AF65-F5344CB8AC3E}">
        <p14:creationId xmlns:p14="http://schemas.microsoft.com/office/powerpoint/2010/main" val="337799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643335"/>
            <a:ext cx="7772400" cy="1611588"/>
          </a:xfrm>
        </p:spPr>
        <p:txBody>
          <a:bodyPr/>
          <a:lstStyle>
            <a:lvl1pPr algn="ctr">
              <a:defRPr spc="-150">
                <a:solidFill>
                  <a:srgbClr val="586B79"/>
                </a:solidFill>
                <a:latin typeface="+mj-lt"/>
                <a:cs typeface="Verdana"/>
              </a:defRPr>
            </a:lvl1pPr>
          </a:lstStyle>
          <a:p>
            <a:r>
              <a:rPr lang="de-AT" dirty="0" smtClean="0"/>
              <a:t>Mastertitelformat bearbeiten</a:t>
            </a:r>
            <a:endParaRPr lang="de-DE" dirty="0"/>
          </a:p>
        </p:txBody>
      </p:sp>
      <p:sp>
        <p:nvSpPr>
          <p:cNvPr id="3" name="Untertitel 2"/>
          <p:cNvSpPr>
            <a:spLocks noGrp="1"/>
          </p:cNvSpPr>
          <p:nvPr>
            <p:ph type="subTitle" idx="1"/>
          </p:nvPr>
        </p:nvSpPr>
        <p:spPr>
          <a:xfrm>
            <a:off x="1371600" y="3684751"/>
            <a:ext cx="6400800" cy="1752600"/>
          </a:xfrm>
        </p:spPr>
        <p:txBody>
          <a:bodyPr>
            <a:normAutofit/>
          </a:bodyPr>
          <a:lstStyle>
            <a:lvl1pPr marL="0" indent="0" algn="ctr">
              <a:buNone/>
              <a:defRPr sz="2400" spc="-150">
                <a:solidFill>
                  <a:srgbClr val="B0BEC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dirty="0" smtClean="0"/>
              <a:t>Master-Untertitelformat bearbeiten</a:t>
            </a:r>
            <a:endParaRPr lang="de-DE" dirty="0"/>
          </a:p>
        </p:txBody>
      </p:sp>
      <p:cxnSp>
        <p:nvCxnSpPr>
          <p:cNvPr id="8" name="Gerade Verbindung 7"/>
          <p:cNvCxnSpPr/>
          <p:nvPr userDrawn="1"/>
        </p:nvCxnSpPr>
        <p:spPr>
          <a:xfrm>
            <a:off x="0" y="3254923"/>
            <a:ext cx="9144000" cy="0"/>
          </a:xfrm>
          <a:prstGeom prst="line">
            <a:avLst/>
          </a:prstGeom>
          <a:ln w="57150" cmpd="sng">
            <a:solidFill>
              <a:srgbClr val="B0BEC6"/>
            </a:solidFill>
          </a:ln>
          <a:effectLst/>
        </p:spPr>
        <p:style>
          <a:lnRef idx="2">
            <a:schemeClr val="accent1"/>
          </a:lnRef>
          <a:fillRef idx="0">
            <a:schemeClr val="accent1"/>
          </a:fillRef>
          <a:effectRef idx="1">
            <a:schemeClr val="accent1"/>
          </a:effectRef>
          <a:fontRef idx="minor">
            <a:schemeClr val="tx1"/>
          </a:fontRef>
        </p:style>
      </p:cxnSp>
      <p:cxnSp>
        <p:nvCxnSpPr>
          <p:cNvPr id="9" name="Gerade Verbindung 8"/>
          <p:cNvCxnSpPr/>
          <p:nvPr userDrawn="1"/>
        </p:nvCxnSpPr>
        <p:spPr>
          <a:xfrm flipV="1">
            <a:off x="0" y="3296048"/>
            <a:ext cx="9209988" cy="11425"/>
          </a:xfrm>
          <a:prstGeom prst="line">
            <a:avLst/>
          </a:prstGeom>
          <a:ln w="57150" cmpd="sng">
            <a:solidFill>
              <a:srgbClr val="586B79"/>
            </a:solidFill>
          </a:ln>
          <a:effectLst/>
        </p:spPr>
        <p:style>
          <a:lnRef idx="2">
            <a:schemeClr val="accent1"/>
          </a:lnRef>
          <a:fillRef idx="0">
            <a:schemeClr val="accent1"/>
          </a:fillRef>
          <a:effectRef idx="1">
            <a:schemeClr val="accent1"/>
          </a:effectRef>
          <a:fontRef idx="minor">
            <a:schemeClr val="tx1"/>
          </a:fontRef>
        </p:style>
      </p:cxnSp>
      <p:cxnSp>
        <p:nvCxnSpPr>
          <p:cNvPr id="10" name="Gerade Verbindung 9"/>
          <p:cNvCxnSpPr/>
          <p:nvPr userDrawn="1"/>
        </p:nvCxnSpPr>
        <p:spPr>
          <a:xfrm flipV="1">
            <a:off x="0" y="1558636"/>
            <a:ext cx="9144000" cy="32149"/>
          </a:xfrm>
          <a:prstGeom prst="line">
            <a:avLst/>
          </a:prstGeom>
          <a:ln w="57150" cmpd="sng">
            <a:solidFill>
              <a:srgbClr val="CFE5F1"/>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flipV="1">
            <a:off x="0" y="1611347"/>
            <a:ext cx="9144000" cy="31989"/>
          </a:xfrm>
          <a:prstGeom prst="line">
            <a:avLst/>
          </a:prstGeom>
          <a:ln w="57150" cmpd="sng">
            <a:solidFill>
              <a:srgbClr val="70A3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471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05794" y="341585"/>
            <a:ext cx="5842000" cy="1129862"/>
          </a:xfrm>
        </p:spPr>
        <p:txBody>
          <a:bodyPr anchor="b">
            <a:noAutofit/>
          </a:bodyPr>
          <a:lstStyle>
            <a:lvl1pPr algn="l">
              <a:defRPr sz="3600" spc="-150">
                <a:solidFill>
                  <a:srgbClr val="586B79"/>
                </a:solidFill>
                <a:latin typeface="+mj-lt"/>
                <a:cs typeface="Verdana"/>
              </a:defRPr>
            </a:lvl1pPr>
          </a:lstStyle>
          <a:p>
            <a:r>
              <a:rPr lang="de-AT" dirty="0" smtClean="0"/>
              <a:t>Mastertitelformat bearbeiten</a:t>
            </a:r>
            <a:endParaRPr lang="de-DE" dirty="0"/>
          </a:p>
        </p:txBody>
      </p:sp>
      <p:sp>
        <p:nvSpPr>
          <p:cNvPr id="3" name="Inhaltsplatzhalter 2"/>
          <p:cNvSpPr>
            <a:spLocks noGrp="1"/>
          </p:cNvSpPr>
          <p:nvPr>
            <p:ph idx="1"/>
          </p:nvPr>
        </p:nvSpPr>
        <p:spPr>
          <a:xfrm>
            <a:off x="805793" y="1821794"/>
            <a:ext cx="7881007" cy="4090276"/>
          </a:xfrm>
        </p:spPr>
        <p:txBody>
          <a:bodyPr/>
          <a:lstStyle>
            <a:lvl1pPr marL="342900" indent="-342900">
              <a:buClr>
                <a:srgbClr val="70A3D4"/>
              </a:buClr>
              <a:buSzPct val="100000"/>
              <a:buFont typeface="Wingdings" charset="2"/>
              <a:buChar char="§"/>
              <a:defRPr spc="0">
                <a:solidFill>
                  <a:srgbClr val="586B79"/>
                </a:solidFill>
                <a:latin typeface="+mn-lt"/>
                <a:cs typeface="Verdana"/>
              </a:defRPr>
            </a:lvl1pPr>
            <a:lvl2pPr marL="742950" indent="-285750">
              <a:buClr>
                <a:srgbClr val="CFE5F1"/>
              </a:buClr>
              <a:buFont typeface="Wingdings" charset="2"/>
              <a:buChar char="§"/>
              <a:defRPr spc="0">
                <a:solidFill>
                  <a:srgbClr val="586B79"/>
                </a:solidFill>
                <a:latin typeface="+mn-lt"/>
                <a:cs typeface="Verdana"/>
              </a:defRPr>
            </a:lvl2pPr>
            <a:lvl3pPr marL="1143000" indent="-228600">
              <a:buClr>
                <a:srgbClr val="CFE5F1"/>
              </a:buClr>
              <a:buSzPct val="66000"/>
              <a:buFont typeface="Arial"/>
              <a:buChar char="•"/>
              <a:defRPr spc="0">
                <a:solidFill>
                  <a:srgbClr val="586B79"/>
                </a:solidFill>
                <a:latin typeface="+mn-lt"/>
                <a:cs typeface="Verdana"/>
              </a:defRPr>
            </a:lvl3pPr>
            <a:lvl4pPr marL="1600200" indent="-228600">
              <a:buClr>
                <a:srgbClr val="70A3D4"/>
              </a:buClr>
              <a:buSzPct val="40000"/>
              <a:buFont typeface="Courier New"/>
              <a:buChar char="o"/>
              <a:defRPr spc="0">
                <a:solidFill>
                  <a:srgbClr val="586B79"/>
                </a:solidFill>
                <a:latin typeface="+mn-lt"/>
                <a:cs typeface="Verdana"/>
              </a:defRPr>
            </a:lvl4pPr>
            <a:lvl5pPr marL="2057400" indent="-228600">
              <a:buClr>
                <a:srgbClr val="B0BEC6"/>
              </a:buClr>
              <a:buFont typeface="Arial"/>
              <a:buChar char="•"/>
              <a:defRPr sz="1600" spc="0">
                <a:solidFill>
                  <a:srgbClr val="586B79"/>
                </a:solidFill>
                <a:latin typeface="+mn-lt"/>
                <a:cs typeface="Verdana"/>
              </a:defRPr>
            </a:lvl5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cxnSp>
        <p:nvCxnSpPr>
          <p:cNvPr id="7" name="Gerade Verbindung 6"/>
          <p:cNvCxnSpPr/>
          <p:nvPr userDrawn="1"/>
        </p:nvCxnSpPr>
        <p:spPr>
          <a:xfrm>
            <a:off x="0" y="6096603"/>
            <a:ext cx="9257862" cy="0"/>
          </a:xfrm>
          <a:prstGeom prst="line">
            <a:avLst/>
          </a:prstGeom>
          <a:ln w="57150" cmpd="sng">
            <a:solidFill>
              <a:srgbClr val="B0BEC6"/>
            </a:solidFill>
          </a:ln>
          <a:effectLst/>
        </p:spPr>
        <p:style>
          <a:lnRef idx="2">
            <a:schemeClr val="accent1"/>
          </a:lnRef>
          <a:fillRef idx="0">
            <a:schemeClr val="accent1"/>
          </a:fillRef>
          <a:effectRef idx="1">
            <a:schemeClr val="accent1"/>
          </a:effectRef>
          <a:fontRef idx="minor">
            <a:schemeClr val="tx1"/>
          </a:fontRef>
        </p:style>
      </p:cxnSp>
      <p:cxnSp>
        <p:nvCxnSpPr>
          <p:cNvPr id="8" name="Gerade Verbindung 7"/>
          <p:cNvCxnSpPr/>
          <p:nvPr userDrawn="1"/>
        </p:nvCxnSpPr>
        <p:spPr>
          <a:xfrm>
            <a:off x="0" y="6149153"/>
            <a:ext cx="9257862" cy="0"/>
          </a:xfrm>
          <a:prstGeom prst="line">
            <a:avLst/>
          </a:prstGeom>
          <a:ln w="57150" cmpd="sng">
            <a:solidFill>
              <a:srgbClr val="586B79"/>
            </a:solidFill>
          </a:ln>
          <a:effectLst/>
        </p:spPr>
        <p:style>
          <a:lnRef idx="2">
            <a:schemeClr val="accent1"/>
          </a:lnRef>
          <a:fillRef idx="0">
            <a:schemeClr val="accent1"/>
          </a:fillRef>
          <a:effectRef idx="1">
            <a:schemeClr val="accent1"/>
          </a:effectRef>
          <a:fontRef idx="minor">
            <a:schemeClr val="tx1"/>
          </a:fontRef>
        </p:style>
      </p:cxnSp>
      <p:cxnSp>
        <p:nvCxnSpPr>
          <p:cNvPr id="9" name="Gerade Verbindung 8"/>
          <p:cNvCxnSpPr/>
          <p:nvPr userDrawn="1"/>
        </p:nvCxnSpPr>
        <p:spPr>
          <a:xfrm>
            <a:off x="0" y="1608305"/>
            <a:ext cx="9257862" cy="0"/>
          </a:xfrm>
          <a:prstGeom prst="line">
            <a:avLst/>
          </a:prstGeom>
          <a:ln w="57150" cmpd="sng">
            <a:solidFill>
              <a:srgbClr val="CFE5F1"/>
            </a:solidFill>
          </a:ln>
          <a:effectLst/>
        </p:spPr>
        <p:style>
          <a:lnRef idx="2">
            <a:schemeClr val="accent1"/>
          </a:lnRef>
          <a:fillRef idx="0">
            <a:schemeClr val="accent1"/>
          </a:fillRef>
          <a:effectRef idx="1">
            <a:schemeClr val="accent1"/>
          </a:effectRef>
          <a:fontRef idx="minor">
            <a:schemeClr val="tx1"/>
          </a:fontRef>
        </p:style>
      </p:cxnSp>
      <p:cxnSp>
        <p:nvCxnSpPr>
          <p:cNvPr id="10" name="Gerade Verbindung 9"/>
          <p:cNvCxnSpPr/>
          <p:nvPr userDrawn="1"/>
        </p:nvCxnSpPr>
        <p:spPr>
          <a:xfrm>
            <a:off x="0" y="1660855"/>
            <a:ext cx="9257862" cy="0"/>
          </a:xfrm>
          <a:prstGeom prst="line">
            <a:avLst/>
          </a:prstGeom>
          <a:ln w="57150" cmpd="sng">
            <a:solidFill>
              <a:srgbClr val="70A3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39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7" name="Bildplatzhalter 2"/>
          <p:cNvSpPr>
            <a:spLocks noGrp="1"/>
          </p:cNvSpPr>
          <p:nvPr>
            <p:ph type="pic" idx="1"/>
          </p:nvPr>
        </p:nvSpPr>
        <p:spPr>
          <a:xfrm>
            <a:off x="0" y="1725447"/>
            <a:ext cx="9144000" cy="43092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5" name="Fußzeilenplatzhalter 4"/>
          <p:cNvSpPr>
            <a:spLocks noGrp="1"/>
          </p:cNvSpPr>
          <p:nvPr>
            <p:ph type="ftr" sz="quarter" idx="11"/>
          </p:nvPr>
        </p:nvSpPr>
        <p:spPr>
          <a:xfrm>
            <a:off x="3586656" y="6356350"/>
            <a:ext cx="2895600" cy="365125"/>
          </a:xfrm>
          <a:prstGeom prst="rect">
            <a:avLst/>
          </a:prstGeom>
        </p:spPr>
        <p:txBody>
          <a:bodyPr/>
          <a:lstStyle/>
          <a:p>
            <a:endParaRPr lang="de-DE" dirty="0"/>
          </a:p>
        </p:txBody>
      </p:sp>
      <p:cxnSp>
        <p:nvCxnSpPr>
          <p:cNvPr id="7" name="Gerade Verbindung 6"/>
          <p:cNvCxnSpPr/>
          <p:nvPr userDrawn="1"/>
        </p:nvCxnSpPr>
        <p:spPr>
          <a:xfrm>
            <a:off x="0" y="6065051"/>
            <a:ext cx="9257862" cy="0"/>
          </a:xfrm>
          <a:prstGeom prst="line">
            <a:avLst/>
          </a:prstGeom>
          <a:ln w="57150" cmpd="sng">
            <a:solidFill>
              <a:srgbClr val="B0BEC6"/>
            </a:solidFill>
          </a:ln>
          <a:effectLst/>
        </p:spPr>
        <p:style>
          <a:lnRef idx="2">
            <a:schemeClr val="accent1"/>
          </a:lnRef>
          <a:fillRef idx="0">
            <a:schemeClr val="accent1"/>
          </a:fillRef>
          <a:effectRef idx="1">
            <a:schemeClr val="accent1"/>
          </a:effectRef>
          <a:fontRef idx="minor">
            <a:schemeClr val="tx1"/>
          </a:fontRef>
        </p:style>
      </p:cxnSp>
      <p:cxnSp>
        <p:nvCxnSpPr>
          <p:cNvPr id="8" name="Gerade Verbindung 7"/>
          <p:cNvCxnSpPr/>
          <p:nvPr userDrawn="1"/>
        </p:nvCxnSpPr>
        <p:spPr>
          <a:xfrm>
            <a:off x="0" y="6117601"/>
            <a:ext cx="9257862" cy="0"/>
          </a:xfrm>
          <a:prstGeom prst="line">
            <a:avLst/>
          </a:prstGeom>
          <a:ln w="57150" cmpd="sng">
            <a:solidFill>
              <a:srgbClr val="586B79"/>
            </a:solidFill>
          </a:ln>
          <a:effectLst/>
        </p:spPr>
        <p:style>
          <a:lnRef idx="2">
            <a:schemeClr val="accent1"/>
          </a:lnRef>
          <a:fillRef idx="0">
            <a:schemeClr val="accent1"/>
          </a:fillRef>
          <a:effectRef idx="1">
            <a:schemeClr val="accent1"/>
          </a:effectRef>
          <a:fontRef idx="minor">
            <a:schemeClr val="tx1"/>
          </a:fontRef>
        </p:style>
      </p:cxnSp>
      <p:sp>
        <p:nvSpPr>
          <p:cNvPr id="13" name="Titel 1"/>
          <p:cNvSpPr>
            <a:spLocks noGrp="1"/>
          </p:cNvSpPr>
          <p:nvPr>
            <p:ph type="title"/>
          </p:nvPr>
        </p:nvSpPr>
        <p:spPr>
          <a:xfrm>
            <a:off x="805794" y="341585"/>
            <a:ext cx="5842000" cy="1129862"/>
          </a:xfrm>
        </p:spPr>
        <p:txBody>
          <a:bodyPr anchor="b">
            <a:noAutofit/>
          </a:bodyPr>
          <a:lstStyle>
            <a:lvl1pPr algn="l">
              <a:defRPr sz="3600" spc="-150">
                <a:solidFill>
                  <a:srgbClr val="586B79"/>
                </a:solidFill>
                <a:latin typeface="+mj-lt"/>
                <a:cs typeface="Verdana"/>
              </a:defRPr>
            </a:lvl1pPr>
          </a:lstStyle>
          <a:p>
            <a:r>
              <a:rPr lang="de-AT" dirty="0" smtClean="0"/>
              <a:t>Mastertitelformat bearbeiten</a:t>
            </a:r>
            <a:endParaRPr lang="de-DE" dirty="0"/>
          </a:p>
        </p:txBody>
      </p:sp>
      <p:cxnSp>
        <p:nvCxnSpPr>
          <p:cNvPr id="14" name="Gerade Verbindung 13"/>
          <p:cNvCxnSpPr/>
          <p:nvPr userDrawn="1"/>
        </p:nvCxnSpPr>
        <p:spPr>
          <a:xfrm>
            <a:off x="0" y="1644109"/>
            <a:ext cx="9257862" cy="0"/>
          </a:xfrm>
          <a:prstGeom prst="line">
            <a:avLst/>
          </a:prstGeom>
          <a:ln w="57150" cmpd="sng">
            <a:solidFill>
              <a:srgbClr val="CFE5F1"/>
            </a:solidFill>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0" y="1696659"/>
            <a:ext cx="9257862" cy="0"/>
          </a:xfrm>
          <a:prstGeom prst="line">
            <a:avLst/>
          </a:prstGeom>
          <a:ln w="57150" cmpd="sng">
            <a:solidFill>
              <a:srgbClr val="70A3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955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solidFill>
                  <a:srgbClr val="586B79"/>
                </a:solidFill>
                <a:latin typeface="+mj-lt"/>
                <a:cs typeface="Verdana"/>
              </a:defRPr>
            </a:lvl1pPr>
          </a:lstStyle>
          <a:p>
            <a:r>
              <a:rPr lang="de-AT" dirty="0" smtClean="0"/>
              <a:t>Mastertitelformat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rgbClr val="B0BEC6"/>
                </a:solidFill>
                <a:latin typeface="+mj-lt"/>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dirty="0" smtClean="0"/>
              <a:t>Mastertextformat bearbeiten</a:t>
            </a:r>
          </a:p>
        </p:txBody>
      </p:sp>
    </p:spTree>
    <p:extLst>
      <p:ext uri="{BB962C8B-B14F-4D97-AF65-F5344CB8AC3E}">
        <p14:creationId xmlns:p14="http://schemas.microsoft.com/office/powerpoint/2010/main" val="4044931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1" y="344710"/>
            <a:ext cx="6190593" cy="1143000"/>
          </a:xfrm>
        </p:spPr>
        <p:txBody>
          <a:bodyPr anchor="b"/>
          <a:lstStyle>
            <a:lvl1pPr algn="l">
              <a:defRPr sz="3600">
                <a:solidFill>
                  <a:srgbClr val="586B79"/>
                </a:solidFill>
                <a:latin typeface="Verdana"/>
                <a:cs typeface="Verdana"/>
              </a:defRPr>
            </a:lvl1pPr>
          </a:lstStyle>
          <a:p>
            <a:r>
              <a:rPr lang="de-AT" dirty="0" smtClean="0"/>
              <a:t>Mastertitelformat bearbeiten</a:t>
            </a:r>
            <a:endParaRPr lang="de-DE" dirty="0"/>
          </a:p>
        </p:txBody>
      </p:sp>
      <p:sp>
        <p:nvSpPr>
          <p:cNvPr id="3" name="Inhaltsplatzhalter 2"/>
          <p:cNvSpPr>
            <a:spLocks noGrp="1"/>
          </p:cNvSpPr>
          <p:nvPr>
            <p:ph sz="half" idx="1"/>
          </p:nvPr>
        </p:nvSpPr>
        <p:spPr>
          <a:xfrm>
            <a:off x="457200" y="1600200"/>
            <a:ext cx="4038600" cy="4525963"/>
          </a:xfrm>
        </p:spPr>
        <p:txBody>
          <a:bodyPr/>
          <a:lstStyle>
            <a:lvl1pPr>
              <a:buClr>
                <a:srgbClr val="70A3D4"/>
              </a:buClr>
              <a:defRPr sz="2800">
                <a:solidFill>
                  <a:srgbClr val="586B79"/>
                </a:solidFill>
              </a:defRPr>
            </a:lvl1pPr>
            <a:lvl2pPr>
              <a:buClr>
                <a:srgbClr val="70A3D4"/>
              </a:buClr>
              <a:defRPr sz="2400">
                <a:solidFill>
                  <a:srgbClr val="586B79"/>
                </a:solidFill>
              </a:defRPr>
            </a:lvl2pPr>
            <a:lvl3pPr>
              <a:defRPr sz="2000">
                <a:solidFill>
                  <a:srgbClr val="586B79"/>
                </a:solidFill>
              </a:defRPr>
            </a:lvl3pPr>
            <a:lvl4pPr>
              <a:defRPr sz="1800">
                <a:solidFill>
                  <a:srgbClr val="586B79"/>
                </a:solidFill>
              </a:defRPr>
            </a:lvl4pPr>
            <a:lvl5pPr>
              <a:defRPr sz="1800">
                <a:solidFill>
                  <a:srgbClr val="586B79"/>
                </a:solidFill>
              </a:defRPr>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buClr>
                <a:srgbClr val="70A3D4"/>
              </a:buClr>
              <a:defRPr sz="2800">
                <a:solidFill>
                  <a:srgbClr val="586B79"/>
                </a:solidFill>
              </a:defRPr>
            </a:lvl1pPr>
            <a:lvl2pPr>
              <a:buClr>
                <a:srgbClr val="70A3D4"/>
              </a:buClr>
              <a:defRPr sz="2400">
                <a:solidFill>
                  <a:srgbClr val="586B79"/>
                </a:solidFill>
              </a:defRPr>
            </a:lvl2pPr>
            <a:lvl3pPr>
              <a:defRPr sz="2000">
                <a:solidFill>
                  <a:srgbClr val="586B79"/>
                </a:solidFill>
              </a:defRPr>
            </a:lvl3pPr>
            <a:lvl4pPr>
              <a:defRPr sz="1800">
                <a:solidFill>
                  <a:srgbClr val="586B79"/>
                </a:solidFill>
              </a:defRPr>
            </a:lvl4pPr>
            <a:lvl5pPr>
              <a:defRPr sz="1800">
                <a:solidFill>
                  <a:srgbClr val="586B79"/>
                </a:solidFill>
              </a:defRPr>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6" name="Fußzeilenplatzhalter 5"/>
          <p:cNvSpPr>
            <a:spLocks noGrp="1"/>
          </p:cNvSpPr>
          <p:nvPr>
            <p:ph type="ftr" sz="quarter" idx="11"/>
          </p:nvPr>
        </p:nvSpPr>
        <p:spPr>
          <a:xfrm>
            <a:off x="3586656" y="6356350"/>
            <a:ext cx="2895600" cy="365125"/>
          </a:xfrm>
          <a:prstGeom prst="rect">
            <a:avLst/>
          </a:prstGeom>
        </p:spPr>
        <p:txBody>
          <a:bodyPr/>
          <a:lstStyle/>
          <a:p>
            <a:endParaRPr lang="de-DE" dirty="0"/>
          </a:p>
        </p:txBody>
      </p:sp>
    </p:spTree>
    <p:extLst>
      <p:ext uri="{BB962C8B-B14F-4D97-AF65-F5344CB8AC3E}">
        <p14:creationId xmlns:p14="http://schemas.microsoft.com/office/powerpoint/2010/main" val="2429700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3586656" y="6356350"/>
            <a:ext cx="2895600" cy="365125"/>
          </a:xfrm>
          <a:prstGeom prst="rect">
            <a:avLst/>
          </a:prstGeom>
        </p:spPr>
        <p:txBody>
          <a:bodyPr/>
          <a:lstStyle/>
          <a:p>
            <a:endParaRPr lang="de-DE" dirty="0"/>
          </a:p>
        </p:txBody>
      </p:sp>
    </p:spTree>
    <p:extLst>
      <p:ext uri="{BB962C8B-B14F-4D97-AF65-F5344CB8AC3E}">
        <p14:creationId xmlns:p14="http://schemas.microsoft.com/office/powerpoint/2010/main" val="351957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919930" y="4800600"/>
            <a:ext cx="5486400" cy="566738"/>
          </a:xfrm>
        </p:spPr>
        <p:txBody>
          <a:bodyPr anchor="b"/>
          <a:lstStyle>
            <a:lvl1pPr algn="l">
              <a:defRPr sz="2000" b="1">
                <a:solidFill>
                  <a:srgbClr val="586B79"/>
                </a:solidFill>
                <a:latin typeface="+mj-lt"/>
                <a:cs typeface="Verdana"/>
              </a:defRPr>
            </a:lvl1pPr>
          </a:lstStyle>
          <a:p>
            <a:r>
              <a:rPr lang="de-AT" dirty="0" smtClean="0"/>
              <a:t>Mastertitelformat bearbeiten</a:t>
            </a:r>
            <a:endParaRPr lang="de-DE" dirty="0"/>
          </a:p>
        </p:txBody>
      </p:sp>
      <p:sp>
        <p:nvSpPr>
          <p:cNvPr id="3" name="Bildplatzhalter 2"/>
          <p:cNvSpPr>
            <a:spLocks noGrp="1"/>
          </p:cNvSpPr>
          <p:nvPr>
            <p:ph type="pic" idx="1"/>
          </p:nvPr>
        </p:nvSpPr>
        <p:spPr>
          <a:xfrm>
            <a:off x="919930" y="6854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919930" y="5367338"/>
            <a:ext cx="5486400" cy="804862"/>
          </a:xfrm>
        </p:spPr>
        <p:txBody>
          <a:bodyPr/>
          <a:lstStyle>
            <a:lvl1pPr marL="0" indent="0">
              <a:buNone/>
              <a:defRPr sz="1400">
                <a:solidFill>
                  <a:srgbClr val="586B79"/>
                </a:solidFill>
                <a:latin typeface="+mn-lt"/>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dirty="0" smtClean="0"/>
              <a:t>Mastertextformat bearbeiten</a:t>
            </a:r>
          </a:p>
        </p:txBody>
      </p:sp>
      <p:sp>
        <p:nvSpPr>
          <p:cNvPr id="6" name="Fußzeilenplatzhalter 5"/>
          <p:cNvSpPr>
            <a:spLocks noGrp="1"/>
          </p:cNvSpPr>
          <p:nvPr>
            <p:ph type="ftr" sz="quarter" idx="11"/>
          </p:nvPr>
        </p:nvSpPr>
        <p:spPr>
          <a:xfrm>
            <a:off x="3586656"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6784101" y="6356350"/>
            <a:ext cx="1893941" cy="365125"/>
          </a:xfrm>
          <a:prstGeom prst="rect">
            <a:avLst/>
          </a:prstGeom>
        </p:spPr>
        <p:txBody>
          <a:bodyPr/>
          <a:lstStyle/>
          <a:p>
            <a:endParaRPr lang="de-DE" dirty="0"/>
          </a:p>
        </p:txBody>
      </p:sp>
      <p:cxnSp>
        <p:nvCxnSpPr>
          <p:cNvPr id="9" name="Gerade Verbindung 8"/>
          <p:cNvCxnSpPr/>
          <p:nvPr userDrawn="1"/>
        </p:nvCxnSpPr>
        <p:spPr>
          <a:xfrm flipH="1">
            <a:off x="6674071" y="0"/>
            <a:ext cx="30106" cy="6919317"/>
          </a:xfrm>
          <a:prstGeom prst="line">
            <a:avLst/>
          </a:prstGeom>
          <a:ln w="57150" cmpd="sng">
            <a:solidFill>
              <a:srgbClr val="CFE5F1"/>
            </a:solidFill>
          </a:ln>
          <a:effectLst/>
        </p:spPr>
        <p:style>
          <a:lnRef idx="2">
            <a:schemeClr val="accent1"/>
          </a:lnRef>
          <a:fillRef idx="0">
            <a:schemeClr val="accent1"/>
          </a:fillRef>
          <a:effectRef idx="1">
            <a:schemeClr val="accent1"/>
          </a:effectRef>
          <a:fontRef idx="minor">
            <a:schemeClr val="tx1"/>
          </a:fontRef>
        </p:style>
      </p:cxnSp>
      <p:cxnSp>
        <p:nvCxnSpPr>
          <p:cNvPr id="10" name="Gerade Verbindung 9"/>
          <p:cNvCxnSpPr/>
          <p:nvPr userDrawn="1"/>
        </p:nvCxnSpPr>
        <p:spPr>
          <a:xfrm flipH="1">
            <a:off x="6621519" y="0"/>
            <a:ext cx="23319" cy="6858000"/>
          </a:xfrm>
          <a:prstGeom prst="line">
            <a:avLst/>
          </a:prstGeom>
          <a:ln w="57150" cmpd="sng">
            <a:solidFill>
              <a:srgbClr val="70A3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5202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Datumsplatzhalter 2"/>
          <p:cNvSpPr>
            <a:spLocks noGrp="1"/>
          </p:cNvSpPr>
          <p:nvPr>
            <p:ph type="dt" sz="half" idx="10"/>
          </p:nvPr>
        </p:nvSpPr>
        <p:spPr>
          <a:xfrm>
            <a:off x="457204" y="635636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2DCEDF4E-BF51-44AA-877A-4F4453D66196}" type="datetime1">
              <a:rPr lang="de-DE" altLang="de-DE">
                <a:solidFill>
                  <a:prstClr val="black"/>
                </a:solidFill>
                <a:ea typeface="ＭＳ Ｐゴシック" pitchFamily="-112" charset="-128"/>
              </a:rPr>
              <a:pPr/>
              <a:t>30.06.2017</a:t>
            </a:fld>
            <a:endParaRPr lang="de-DE" altLang="de-DE">
              <a:solidFill>
                <a:prstClr val="black"/>
              </a:solidFill>
              <a:ea typeface="ＭＳ Ｐゴシック" pitchFamily="-112" charset="-128"/>
            </a:endParaRPr>
          </a:p>
        </p:txBody>
      </p:sp>
      <p:sp>
        <p:nvSpPr>
          <p:cNvPr id="4" name="Fußzeilenplatzhalter 3"/>
          <p:cNvSpPr>
            <a:spLocks noGrp="1"/>
          </p:cNvSpPr>
          <p:nvPr>
            <p:ph type="ftr" sz="quarter" idx="11"/>
          </p:nvPr>
        </p:nvSpPr>
        <p:spPr>
          <a:xfrm>
            <a:off x="3124205" y="635636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ＭＳ Ｐゴシック" charset="0"/>
                <a:cs typeface="ＭＳ Ｐゴシック" charset="0"/>
              </a:defRPr>
            </a:lvl1pPr>
          </a:lstStyle>
          <a:p>
            <a:pPr>
              <a:defRPr/>
            </a:pPr>
            <a:endParaRPr lang="de-AT">
              <a:solidFill>
                <a:prstClr val="black"/>
              </a:solidFill>
            </a:endParaRPr>
          </a:p>
        </p:txBody>
      </p:sp>
      <p:sp>
        <p:nvSpPr>
          <p:cNvPr id="5" name="Foliennummernplatzhalter 4"/>
          <p:cNvSpPr>
            <a:spLocks noGrp="1"/>
          </p:cNvSpPr>
          <p:nvPr>
            <p:ph type="sldNum" sz="quarter" idx="12"/>
          </p:nvPr>
        </p:nvSpPr>
        <p:spPr>
          <a:xfrm>
            <a:off x="6705600" y="762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1BCCF0C-3D15-4E45-8304-6CE4A1E6EBB2}" type="slidenum">
              <a:rPr lang="de-DE" altLang="de-DE">
                <a:solidFill>
                  <a:prstClr val="black"/>
                </a:solidFill>
                <a:ea typeface="ＭＳ Ｐゴシック" pitchFamily="-112" charset="-128"/>
              </a:rPr>
              <a:pPr/>
              <a:t>‹Nr.›</a:t>
            </a:fld>
            <a:endParaRPr lang="de-DE" altLang="de-DE">
              <a:solidFill>
                <a:prstClr val="black"/>
              </a:solidFill>
              <a:ea typeface="ＭＳ Ｐゴシック" pitchFamily="-112" charset="-128"/>
            </a:endParaRPr>
          </a:p>
        </p:txBody>
      </p:sp>
    </p:spTree>
    <p:extLst>
      <p:ext uri="{BB962C8B-B14F-4D97-AF65-F5344CB8AC3E}">
        <p14:creationId xmlns:p14="http://schemas.microsoft.com/office/powerpoint/2010/main" val="2633245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tif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05793" y="274638"/>
            <a:ext cx="7881007" cy="1143000"/>
          </a:xfrm>
          <a:prstGeom prst="rect">
            <a:avLst/>
          </a:prstGeom>
        </p:spPr>
        <p:txBody>
          <a:bodyPr vert="horz" lIns="91440" tIns="45720" rIns="91440" bIns="45720" rtlCol="0" anchor="ctr">
            <a:normAutofit/>
          </a:bodyPr>
          <a:lstStyle/>
          <a:p>
            <a:r>
              <a:rPr lang="de-AT" dirty="0" smtClean="0"/>
              <a:t>Mastertitelformat bearbeiten</a:t>
            </a:r>
            <a:endParaRPr lang="de-DE" dirty="0"/>
          </a:p>
        </p:txBody>
      </p:sp>
      <p:sp>
        <p:nvSpPr>
          <p:cNvPr id="3" name="Textplatzhalter 2"/>
          <p:cNvSpPr>
            <a:spLocks noGrp="1"/>
          </p:cNvSpPr>
          <p:nvPr>
            <p:ph type="body" idx="1"/>
          </p:nvPr>
        </p:nvSpPr>
        <p:spPr>
          <a:xfrm>
            <a:off x="805793" y="1600200"/>
            <a:ext cx="7881007" cy="4525963"/>
          </a:xfrm>
          <a:prstGeom prst="rect">
            <a:avLst/>
          </a:prstGeom>
        </p:spPr>
        <p:txBody>
          <a:bodyPr vert="horz" lIns="91440" tIns="45720" rIns="91440" bIns="45720" rtlCol="0">
            <a:normAutofit/>
          </a:body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pic>
        <p:nvPicPr>
          <p:cNvPr id="7" name="Bild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05793" y="6186714"/>
            <a:ext cx="1102272" cy="546450"/>
          </a:xfrm>
          <a:prstGeom prst="rect">
            <a:avLst/>
          </a:prstGeom>
        </p:spPr>
      </p:pic>
      <p:pic>
        <p:nvPicPr>
          <p:cNvPr id="8" name="Bild 12"/>
          <p:cNvPicPr>
            <a:picLocks noChangeAspect="1"/>
          </p:cNvPicPr>
          <p:nvPr userDrawn="1"/>
        </p:nvPicPr>
        <p:blipFill>
          <a:blip r:embed="rId11"/>
          <a:stretch>
            <a:fillRect/>
          </a:stretch>
        </p:blipFill>
        <p:spPr>
          <a:xfrm>
            <a:off x="7906702" y="6232575"/>
            <a:ext cx="780098" cy="539910"/>
          </a:xfrm>
          <a:prstGeom prst="rect">
            <a:avLst/>
          </a:prstGeom>
        </p:spPr>
      </p:pic>
    </p:spTree>
    <p:extLst>
      <p:ext uri="{BB962C8B-B14F-4D97-AF65-F5344CB8AC3E}">
        <p14:creationId xmlns:p14="http://schemas.microsoft.com/office/powerpoint/2010/main" val="3362458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5" r:id="rId6"/>
    <p:sldLayoutId id="2147483657" r:id="rId7"/>
    <p:sldLayoutId id="2147483661" r:id="rId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mj-lt"/>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b="1" dirty="0"/>
              <a:t>Die Entwicklung </a:t>
            </a:r>
            <a:r>
              <a:rPr lang="de-DE" b="1" dirty="0" smtClean="0"/>
              <a:t>des </a:t>
            </a:r>
            <a:r>
              <a:rPr lang="de-DE" b="1" dirty="0"/>
              <a:t>inklusiven </a:t>
            </a:r>
            <a:r>
              <a:rPr lang="de-DE" b="1" dirty="0" smtClean="0"/>
              <a:t>Schulsystems in  Österreich - allge</a:t>
            </a:r>
            <a:r>
              <a:rPr lang="de-DE" b="1" dirty="0" smtClean="0"/>
              <a:t>m</a:t>
            </a:r>
            <a:r>
              <a:rPr lang="de-DE" b="1" dirty="0" smtClean="0"/>
              <a:t>ein</a:t>
            </a:r>
            <a:endParaRPr lang="de-DE" b="1" dirty="0"/>
          </a:p>
        </p:txBody>
      </p:sp>
      <p:sp>
        <p:nvSpPr>
          <p:cNvPr id="3" name="Untertitel 2"/>
          <p:cNvSpPr>
            <a:spLocks noGrp="1"/>
          </p:cNvSpPr>
          <p:nvPr>
            <p:ph type="subTitle" idx="1"/>
          </p:nvPr>
        </p:nvSpPr>
        <p:spPr>
          <a:xfrm>
            <a:off x="1371600" y="3684750"/>
            <a:ext cx="6400800" cy="2067979"/>
          </a:xfrm>
        </p:spPr>
        <p:txBody>
          <a:bodyPr>
            <a:normAutofit/>
          </a:bodyPr>
          <a:lstStyle/>
          <a:p>
            <a:endParaRPr lang="de-DE" dirty="0"/>
          </a:p>
          <a:p>
            <a:pPr>
              <a:spcAft>
                <a:spcPts val="400"/>
              </a:spcAft>
            </a:pPr>
            <a:r>
              <a:rPr lang="de-DE" b="1" spc="0" dirty="0" smtClean="0">
                <a:solidFill>
                  <a:srgbClr val="586B79"/>
                </a:solidFill>
              </a:rPr>
              <a:t>Ewald Feyerer</a:t>
            </a:r>
            <a:endParaRPr lang="de-DE" b="1" spc="0" dirty="0">
              <a:solidFill>
                <a:srgbClr val="586B79"/>
              </a:solidFill>
            </a:endParaRPr>
          </a:p>
          <a:p>
            <a:pPr>
              <a:spcAft>
                <a:spcPts val="400"/>
              </a:spcAft>
            </a:pPr>
            <a:r>
              <a:rPr lang="de-DE" dirty="0" smtClean="0"/>
              <a:t>IKT-Forum 2017</a:t>
            </a:r>
            <a:endParaRPr lang="de-DE" dirty="0" smtClean="0"/>
          </a:p>
        </p:txBody>
      </p:sp>
    </p:spTree>
    <p:extLst>
      <p:ext uri="{BB962C8B-B14F-4D97-AF65-F5344CB8AC3E}">
        <p14:creationId xmlns:p14="http://schemas.microsoft.com/office/powerpoint/2010/main" val="3943417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De-Segregation ist nicht Inklusion</a:t>
            </a:r>
            <a:endParaRPr lang="de-DE" dirty="0"/>
          </a:p>
        </p:txBody>
      </p:sp>
      <p:sp>
        <p:nvSpPr>
          <p:cNvPr id="3" name="Inhaltsplatzhalter 2"/>
          <p:cNvSpPr>
            <a:spLocks noGrp="1"/>
          </p:cNvSpPr>
          <p:nvPr>
            <p:ph idx="1"/>
          </p:nvPr>
        </p:nvSpPr>
        <p:spPr/>
        <p:txBody>
          <a:bodyPr>
            <a:normAutofit/>
          </a:bodyPr>
          <a:lstStyle/>
          <a:p>
            <a:r>
              <a:rPr lang="de-DE" dirty="0" smtClean="0"/>
              <a:t>Zwei-Gruppen-Denken</a:t>
            </a:r>
          </a:p>
          <a:p>
            <a:r>
              <a:rPr lang="de-DE" dirty="0" smtClean="0"/>
              <a:t>Hoher </a:t>
            </a:r>
            <a:r>
              <a:rPr lang="de-DE" dirty="0"/>
              <a:t>E</a:t>
            </a:r>
            <a:r>
              <a:rPr lang="de-DE" dirty="0" smtClean="0"/>
              <a:t>influss des </a:t>
            </a:r>
            <a:r>
              <a:rPr lang="de-DE" dirty="0"/>
              <a:t>S</a:t>
            </a:r>
            <a:r>
              <a:rPr lang="de-DE" dirty="0" smtClean="0"/>
              <a:t>ozialstatus auf Schulerfolg </a:t>
            </a:r>
            <a:r>
              <a:rPr lang="de-DE" sz="2400" dirty="0" smtClean="0"/>
              <a:t>(aus NMS &lt; 50%, aus Gymnasium ca. 90% in Matura führende Oberstufe)</a:t>
            </a:r>
          </a:p>
          <a:p>
            <a:r>
              <a:rPr lang="de-DE" dirty="0" smtClean="0"/>
              <a:t>Selektions- statt Förderkultur, Defizit- statt Kompetenzorientierung</a:t>
            </a:r>
          </a:p>
          <a:p>
            <a:r>
              <a:rPr lang="de-DE" dirty="0" smtClean="0"/>
              <a:t>„Exkludierende </a:t>
            </a:r>
            <a:r>
              <a:rPr lang="de-DE" dirty="0"/>
              <a:t>Inklusion“</a:t>
            </a:r>
          </a:p>
        </p:txBody>
      </p:sp>
    </p:spTree>
    <p:extLst>
      <p:ext uri="{BB962C8B-B14F-4D97-AF65-F5344CB8AC3E}">
        <p14:creationId xmlns:p14="http://schemas.microsoft.com/office/powerpoint/2010/main" val="850045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IST-Situation, These 3</a:t>
            </a:r>
            <a:endParaRPr lang="de-DE" dirty="0"/>
          </a:p>
        </p:txBody>
      </p:sp>
      <p:sp>
        <p:nvSpPr>
          <p:cNvPr id="3" name="Inhaltsplatzhalter 2"/>
          <p:cNvSpPr>
            <a:spLocks noGrp="1"/>
          </p:cNvSpPr>
          <p:nvPr>
            <p:ph idx="1"/>
          </p:nvPr>
        </p:nvSpPr>
        <p:spPr/>
        <p:txBody>
          <a:bodyPr>
            <a:normAutofit fontScale="85000" lnSpcReduction="10000"/>
          </a:bodyPr>
          <a:lstStyle/>
          <a:p>
            <a:pPr marL="0" indent="0">
              <a:buNone/>
            </a:pPr>
            <a:r>
              <a:rPr lang="de-AT" dirty="0"/>
              <a:t>Wichtigster </a:t>
            </a:r>
            <a:r>
              <a:rPr lang="de-AT" dirty="0" err="1"/>
              <a:t>Gelingensfaktor</a:t>
            </a:r>
            <a:r>
              <a:rPr lang="de-AT" dirty="0"/>
              <a:t> ist </a:t>
            </a:r>
            <a:r>
              <a:rPr lang="de-DE" dirty="0"/>
              <a:t>nach </a:t>
            </a:r>
            <a:r>
              <a:rPr lang="de-DE" dirty="0" err="1"/>
              <a:t>Dyson</a:t>
            </a:r>
            <a:r>
              <a:rPr lang="de-DE" dirty="0"/>
              <a:t> (2010) eine Schulkultur, zu deren Merkmalen die Anerkennung und Würdigung von Unterschiedlichkeit, die Bereitstellung von Bildungsangeboten für alle Schüler/innen, eine starke Zusammenarbeit im Kollegium und die Förderung der Zusammenarbeit zwischen Schülerinnen und Schülern, Schulpersonal und Eltern </a:t>
            </a:r>
            <a:r>
              <a:rPr lang="de-DE" dirty="0" smtClean="0"/>
              <a:t>zählen. </a:t>
            </a:r>
          </a:p>
          <a:p>
            <a:pPr marL="0" indent="0">
              <a:buNone/>
            </a:pPr>
            <a:r>
              <a:rPr lang="de-DE" dirty="0" smtClean="0"/>
              <a:t>Innere Schulreform ist daher eine notwendige </a:t>
            </a:r>
            <a:r>
              <a:rPr lang="de-DE" dirty="0" err="1" smtClean="0"/>
              <a:t>Gelingensbedingung</a:t>
            </a:r>
            <a:r>
              <a:rPr lang="de-DE" dirty="0" smtClean="0"/>
              <a:t>, in den Schulen gibt es aber noch keine Schulentwicklungstradition.</a:t>
            </a:r>
            <a:endParaRPr lang="de-DE" dirty="0"/>
          </a:p>
        </p:txBody>
      </p:sp>
    </p:spTree>
    <p:extLst>
      <p:ext uri="{BB962C8B-B14F-4D97-AF65-F5344CB8AC3E}">
        <p14:creationId xmlns:p14="http://schemas.microsoft.com/office/powerpoint/2010/main" val="2750495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„Eine Schule für alle“ entwickeln</a:t>
            </a:r>
          </a:p>
        </p:txBody>
      </p:sp>
      <p:sp>
        <p:nvSpPr>
          <p:cNvPr id="3" name="Inhaltsplatzhalter 2"/>
          <p:cNvSpPr>
            <a:spLocks noGrp="1"/>
          </p:cNvSpPr>
          <p:nvPr>
            <p:ph idx="1"/>
          </p:nvPr>
        </p:nvSpPr>
        <p:spPr>
          <a:xfrm>
            <a:off x="805794" y="1865318"/>
            <a:ext cx="8240553" cy="4216435"/>
          </a:xfrm>
        </p:spPr>
        <p:txBody>
          <a:bodyPr>
            <a:normAutofit fontScale="40000" lnSpcReduction="20000"/>
          </a:bodyPr>
          <a:lstStyle/>
          <a:p>
            <a:pPr>
              <a:lnSpc>
                <a:spcPct val="120000"/>
              </a:lnSpc>
              <a:spcBef>
                <a:spcPts val="0"/>
              </a:spcBef>
              <a:spcAft>
                <a:spcPts val="0"/>
              </a:spcAft>
            </a:pPr>
            <a:r>
              <a:rPr lang="de-DE" sz="5000" dirty="0"/>
              <a:t>alle sind dabei, niemand wird ausgeschlossen  </a:t>
            </a:r>
            <a:r>
              <a:rPr lang="de-DE" sz="5000" b="1" dirty="0"/>
              <a:t>(= barrierefreie Teilhabe)</a:t>
            </a:r>
          </a:p>
          <a:p>
            <a:pPr>
              <a:lnSpc>
                <a:spcPct val="120000"/>
              </a:lnSpc>
              <a:spcBef>
                <a:spcPts val="0"/>
              </a:spcBef>
              <a:spcAft>
                <a:spcPts val="0"/>
              </a:spcAft>
            </a:pPr>
            <a:r>
              <a:rPr lang="de-DE" sz="5000" dirty="0"/>
              <a:t>alle werden in ihrem jeweiligen So-Sein angenommen (= </a:t>
            </a:r>
            <a:r>
              <a:rPr lang="de-DE" sz="5000" b="1" dirty="0"/>
              <a:t>Wertschätzung, Respekt</a:t>
            </a:r>
            <a:r>
              <a:rPr lang="de-DE" sz="5000" dirty="0"/>
              <a:t>)</a:t>
            </a:r>
          </a:p>
          <a:p>
            <a:pPr>
              <a:lnSpc>
                <a:spcPct val="120000"/>
              </a:lnSpc>
              <a:spcBef>
                <a:spcPts val="0"/>
              </a:spcBef>
              <a:spcAft>
                <a:spcPts val="0"/>
              </a:spcAft>
            </a:pPr>
            <a:r>
              <a:rPr lang="de-DE" sz="5000" dirty="0"/>
              <a:t>niemand wird diskriminiert  (= </a:t>
            </a:r>
            <a:r>
              <a:rPr lang="de-DE" sz="5000" b="1" dirty="0"/>
              <a:t>Gleichberechtigung, Chancengerechtigkeit</a:t>
            </a:r>
            <a:r>
              <a:rPr lang="de-DE" sz="5000" dirty="0"/>
              <a:t>) </a:t>
            </a:r>
          </a:p>
          <a:p>
            <a:pPr>
              <a:lnSpc>
                <a:spcPct val="120000"/>
              </a:lnSpc>
              <a:spcBef>
                <a:spcPts val="0"/>
              </a:spcBef>
              <a:spcAft>
                <a:spcPts val="0"/>
              </a:spcAft>
            </a:pPr>
            <a:r>
              <a:rPr lang="de-DE" sz="5000" dirty="0"/>
              <a:t>alle erhalten die notwendige Unterstützung </a:t>
            </a:r>
            <a:r>
              <a:rPr lang="de-DE" sz="5000" dirty="0" smtClean="0"/>
              <a:t>(= </a:t>
            </a:r>
            <a:r>
              <a:rPr lang="de-DE" sz="5000" b="1" dirty="0"/>
              <a:t>Solidarität</a:t>
            </a:r>
            <a:r>
              <a:rPr lang="de-DE" sz="5000" dirty="0"/>
              <a:t>)</a:t>
            </a:r>
          </a:p>
          <a:p>
            <a:pPr>
              <a:lnSpc>
                <a:spcPct val="120000"/>
              </a:lnSpc>
              <a:spcBef>
                <a:spcPts val="0"/>
              </a:spcBef>
              <a:spcAft>
                <a:spcPts val="0"/>
              </a:spcAft>
            </a:pPr>
            <a:r>
              <a:rPr lang="de-DE" sz="5000" dirty="0"/>
              <a:t>die Kultur, die Strukturen und die Praktiken werden verändert, nicht die Kinder (</a:t>
            </a:r>
            <a:r>
              <a:rPr lang="de-DE" sz="5000" b="1" dirty="0"/>
              <a:t>Systemisches Denken, Partizipation erhöhen, Barrierefreiheit schaffen, Stärkung der Kooperation)</a:t>
            </a:r>
          </a:p>
          <a:p>
            <a:pPr marL="0" indent="0">
              <a:lnSpc>
                <a:spcPct val="120000"/>
              </a:lnSpc>
              <a:spcBef>
                <a:spcPts val="600"/>
              </a:spcBef>
              <a:spcAft>
                <a:spcPts val="0"/>
              </a:spcAft>
              <a:buNone/>
            </a:pPr>
            <a:endParaRPr lang="de-DE" b="1" dirty="0" smtClean="0"/>
          </a:p>
          <a:p>
            <a:pPr marL="0" indent="0">
              <a:lnSpc>
                <a:spcPct val="120000"/>
              </a:lnSpc>
              <a:spcBef>
                <a:spcPts val="600"/>
              </a:spcBef>
              <a:spcAft>
                <a:spcPts val="0"/>
              </a:spcAft>
              <a:buNone/>
            </a:pPr>
            <a:r>
              <a:rPr lang="de-DE" sz="5000" b="1" dirty="0" smtClean="0"/>
              <a:t>(</a:t>
            </a:r>
            <a:r>
              <a:rPr lang="de-DE" sz="5000" b="1" dirty="0"/>
              <a:t>im Rahmen von </a:t>
            </a:r>
            <a:r>
              <a:rPr lang="de-DE" sz="5000" b="1" dirty="0" smtClean="0"/>
              <a:t>SQA: </a:t>
            </a:r>
            <a:r>
              <a:rPr lang="de-DE" sz="5000" dirty="0" smtClean="0"/>
              <a:t>Index </a:t>
            </a:r>
            <a:r>
              <a:rPr lang="de-DE" sz="5000" dirty="0"/>
              <a:t>für </a:t>
            </a:r>
            <a:r>
              <a:rPr lang="de-DE" sz="5000" dirty="0" smtClean="0"/>
              <a:t>Inklusion, QIK-Check</a:t>
            </a:r>
            <a:r>
              <a:rPr lang="de-DE" sz="5000" dirty="0"/>
              <a:t>, Bewertungsraster zu den schulischen Integrationsprozessen an der </a:t>
            </a:r>
            <a:r>
              <a:rPr lang="de-DE" sz="5000" dirty="0" smtClean="0"/>
              <a:t>Aargauer </a:t>
            </a:r>
            <a:r>
              <a:rPr lang="de-DE" sz="5000" dirty="0"/>
              <a:t>und der Solothurner </a:t>
            </a:r>
            <a:r>
              <a:rPr lang="de-DE" sz="5000" dirty="0" smtClean="0"/>
              <a:t>Volksschule)</a:t>
            </a:r>
            <a:endParaRPr lang="de-DE" sz="5000" dirty="0"/>
          </a:p>
        </p:txBody>
      </p:sp>
    </p:spTree>
    <p:extLst>
      <p:ext uri="{BB962C8B-B14F-4D97-AF65-F5344CB8AC3E}">
        <p14:creationId xmlns:p14="http://schemas.microsoft.com/office/powerpoint/2010/main" val="225386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IST-Situation, These </a:t>
            </a:r>
            <a:r>
              <a:rPr lang="de-DE" dirty="0" smtClean="0"/>
              <a:t>4</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de-AT" dirty="0"/>
              <a:t>Kulturveränderung benötigt auch eine Strukturveränderung und umgekehrt! Solange eine möglichst gerechte Selektion in verschiedene Schulformen das Hauptziel der Schule ist und die Mehrgliedrigkeit der Sekundarstufe 1 sowie Sonderschulen nicht abgeschafft werden, wird sich die Selektionskultur nicht in Richtung Förderkultur verändern. </a:t>
            </a:r>
            <a:endParaRPr lang="de-DE" dirty="0"/>
          </a:p>
        </p:txBody>
      </p:sp>
    </p:spTree>
    <p:extLst>
      <p:ext uri="{BB962C8B-B14F-4D97-AF65-F5344CB8AC3E}">
        <p14:creationId xmlns:p14="http://schemas.microsoft.com/office/powerpoint/2010/main" val="4168725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Widersprüchliche Botschaften </a:t>
            </a:r>
            <a:br>
              <a:rPr lang="de-DE" dirty="0" smtClean="0"/>
            </a:br>
            <a:r>
              <a:rPr lang="de-DE" dirty="0" smtClean="0"/>
              <a:t>an die </a:t>
            </a:r>
            <a:r>
              <a:rPr lang="de-DE" dirty="0" err="1" smtClean="0"/>
              <a:t>Lehrer_innen</a:t>
            </a:r>
            <a:endParaRPr lang="de-DE" dirty="0"/>
          </a:p>
        </p:txBody>
      </p:sp>
      <p:sp>
        <p:nvSpPr>
          <p:cNvPr id="3" name="Inhaltsplatzhalter 2"/>
          <p:cNvSpPr>
            <a:spLocks noGrp="1"/>
          </p:cNvSpPr>
          <p:nvPr>
            <p:ph idx="1"/>
          </p:nvPr>
        </p:nvSpPr>
        <p:spPr/>
        <p:txBody>
          <a:bodyPr>
            <a:normAutofit fontScale="77500" lnSpcReduction="20000"/>
          </a:bodyPr>
          <a:lstStyle/>
          <a:p>
            <a:r>
              <a:rPr lang="de-DE" dirty="0" smtClean="0"/>
              <a:t>BM Hammerschmid kündigt über die Medien an, dass ab 2020 Sonderschulen die Ausnahme und inklusive Mittelschulen die Regel sein sollen (ORF-Online, 5.1.2017 )</a:t>
            </a:r>
          </a:p>
          <a:p>
            <a:r>
              <a:rPr lang="de-DE" dirty="0" smtClean="0"/>
              <a:t>Gewerkschaft: „An </a:t>
            </a:r>
            <a:r>
              <a:rPr lang="de-DE" dirty="0"/>
              <a:t>der Realität vorbei</a:t>
            </a:r>
            <a:r>
              <a:rPr lang="de-DE" dirty="0" smtClean="0"/>
              <a:t>“, „politisch korrekte Worthülsen“, „esoterischen Bildungsgurus“ (APS 1/2017)</a:t>
            </a:r>
          </a:p>
          <a:p>
            <a:r>
              <a:rPr lang="de-DE" dirty="0" smtClean="0"/>
              <a:t>Landesschulrat für OÖ will auch weiterhin auf diesen Schultyp nicht verzichten, setzt auf umgekehrte Integration (OÖN, 15.2</a:t>
            </a:r>
            <a:r>
              <a:rPr lang="de-DE" dirty="0" smtClean="0"/>
              <a:t>.)</a:t>
            </a:r>
          </a:p>
          <a:p>
            <a:r>
              <a:rPr lang="de-DE" dirty="0" smtClean="0"/>
              <a:t>Bildungsreform: Verankerung von PBZ statt ZIS, aber auch des Elternwahlrechts (Parlament 29.7.)</a:t>
            </a:r>
            <a:endParaRPr lang="de-DE" dirty="0"/>
          </a:p>
        </p:txBody>
      </p:sp>
    </p:spTree>
    <p:extLst>
      <p:ext uri="{BB962C8B-B14F-4D97-AF65-F5344CB8AC3E}">
        <p14:creationId xmlns:p14="http://schemas.microsoft.com/office/powerpoint/2010/main" val="1248453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Keine Veränderung des selektiven Schulsystems in Sicht </a:t>
            </a:r>
            <a:endParaRPr lang="de-DE" dirty="0"/>
          </a:p>
        </p:txBody>
      </p:sp>
      <p:sp>
        <p:nvSpPr>
          <p:cNvPr id="3" name="Inhaltsplatzhalter 2"/>
          <p:cNvSpPr>
            <a:spLocks noGrp="1"/>
          </p:cNvSpPr>
          <p:nvPr>
            <p:ph idx="1"/>
          </p:nvPr>
        </p:nvSpPr>
        <p:spPr/>
        <p:txBody>
          <a:bodyPr>
            <a:normAutofit fontScale="70000" lnSpcReduction="20000"/>
          </a:bodyPr>
          <a:lstStyle/>
          <a:p>
            <a:r>
              <a:rPr lang="de-DE" dirty="0" smtClean="0"/>
              <a:t>Auflösung der 2-Gliedrigkeit (HS – AHS) wird seit den 70er Jahren diskutiert</a:t>
            </a:r>
          </a:p>
          <a:p>
            <a:r>
              <a:rPr lang="de-DE" dirty="0" smtClean="0"/>
              <a:t>Gesamtschuldebatte führte nur zur Veränderung der HS (A-/B-Zug &gt; Leistungsgruppen &gt; NMS), Gymnasien Bundesschulen bleiben weiterhin Bundesschulen</a:t>
            </a:r>
          </a:p>
          <a:p>
            <a:r>
              <a:rPr lang="de-DE" dirty="0" smtClean="0"/>
              <a:t>Bildungsreform 2015: „Modellregionen zur Gemeinsamen Schule der 6-14 Jährigen“ (bis 2025, nur 15% aller Standorte, Inklusion optional), obwohl „inklusive Modellregionen“ bis 2020 flächendeckend eingerichtet sein sollen (</a:t>
            </a:r>
            <a:r>
              <a:rPr lang="de-DE" dirty="0"/>
              <a:t>R</a:t>
            </a:r>
            <a:r>
              <a:rPr lang="de-DE" dirty="0" smtClean="0"/>
              <a:t>egierungsprogramm 2013</a:t>
            </a:r>
            <a:r>
              <a:rPr lang="de-DE" dirty="0" smtClean="0"/>
              <a:t>)</a:t>
            </a:r>
          </a:p>
          <a:p>
            <a:r>
              <a:rPr lang="de-DE" dirty="0" smtClean="0"/>
              <a:t>Gesetz dazu (Juni 2017): Cluster zwischen Bundes- und Landesschulen möglich, in </a:t>
            </a:r>
            <a:r>
              <a:rPr lang="de-DE" dirty="0" err="1" smtClean="0"/>
              <a:t>Vbg</a:t>
            </a:r>
            <a:r>
              <a:rPr lang="de-DE" dirty="0" smtClean="0"/>
              <a:t>. könnte ganzes Land </a:t>
            </a:r>
            <a:r>
              <a:rPr lang="de-DE" dirty="0"/>
              <a:t>M</a:t>
            </a:r>
            <a:r>
              <a:rPr lang="de-DE" dirty="0" smtClean="0"/>
              <a:t>odellregion werden, aber Freiwilligkeit aller Beteiligten notwendig</a:t>
            </a:r>
            <a:r>
              <a:rPr lang="de-DE" dirty="0" smtClean="0"/>
              <a:t>   </a:t>
            </a:r>
            <a:endParaRPr lang="de-DE" dirty="0"/>
          </a:p>
        </p:txBody>
      </p:sp>
    </p:spTree>
    <p:extLst>
      <p:ext uri="{BB962C8B-B14F-4D97-AF65-F5344CB8AC3E}">
        <p14:creationId xmlns:p14="http://schemas.microsoft.com/office/powerpoint/2010/main" val="1553426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IST-Situation, These </a:t>
            </a:r>
            <a:r>
              <a:rPr lang="de-DE" dirty="0" smtClean="0"/>
              <a:t>5</a:t>
            </a:r>
            <a:endParaRPr lang="de-DE" dirty="0"/>
          </a:p>
        </p:txBody>
      </p:sp>
      <p:sp>
        <p:nvSpPr>
          <p:cNvPr id="3" name="Inhaltsplatzhalter 2"/>
          <p:cNvSpPr>
            <a:spLocks noGrp="1"/>
          </p:cNvSpPr>
          <p:nvPr>
            <p:ph idx="1"/>
          </p:nvPr>
        </p:nvSpPr>
        <p:spPr>
          <a:xfrm>
            <a:off x="805793" y="1821794"/>
            <a:ext cx="8089632" cy="4090276"/>
          </a:xfrm>
        </p:spPr>
        <p:txBody>
          <a:bodyPr>
            <a:normAutofit fontScale="85000" lnSpcReduction="10000"/>
          </a:bodyPr>
          <a:lstStyle/>
          <a:p>
            <a:pPr marL="0" indent="0">
              <a:buNone/>
            </a:pPr>
            <a:r>
              <a:rPr lang="de-AT" dirty="0"/>
              <a:t>Neben </a:t>
            </a:r>
            <a:r>
              <a:rPr lang="de-AT" dirty="0" smtClean="0"/>
              <a:t>einer Kultur- </a:t>
            </a:r>
            <a:r>
              <a:rPr lang="de-AT" dirty="0"/>
              <a:t>und Strukturänderung ist auch eine Änderung der Praktiken an den Schulen notwendig (Index für Inklusion). Die </a:t>
            </a:r>
            <a:r>
              <a:rPr lang="de-AT" dirty="0" smtClean="0"/>
              <a:t>Evaluationsergebnisse </a:t>
            </a:r>
            <a:r>
              <a:rPr lang="de-AT" dirty="0"/>
              <a:t>der NMS </a:t>
            </a:r>
            <a:r>
              <a:rPr lang="de-AT" dirty="0" smtClean="0"/>
              <a:t>(</a:t>
            </a:r>
            <a:r>
              <a:rPr lang="de-AT" dirty="0"/>
              <a:t>Svecnik, </a:t>
            </a:r>
            <a:r>
              <a:rPr lang="de-AT" dirty="0" smtClean="0"/>
              <a:t>2015) zeigen</a:t>
            </a:r>
            <a:r>
              <a:rPr lang="de-AT" dirty="0"/>
              <a:t>, dass eine inklusive Schule die Zielsetzungen einer </a:t>
            </a:r>
            <a:r>
              <a:rPr lang="de-AT" dirty="0" smtClean="0"/>
              <a:t>chancengerechteren </a:t>
            </a:r>
            <a:r>
              <a:rPr lang="de-AT" dirty="0"/>
              <a:t>Schule erfüllen kann, wenn </a:t>
            </a:r>
            <a:r>
              <a:rPr lang="de-AT" dirty="0" smtClean="0"/>
              <a:t>wirklich alle </a:t>
            </a:r>
            <a:r>
              <a:rPr lang="de-AT" dirty="0"/>
              <a:t>Praktiken geändert werden (gemeinsamer Unterricht + Schülerorientierung + selbstreguliertes Lernen + Individualisierung und Differenzierung + </a:t>
            </a:r>
            <a:r>
              <a:rPr lang="de-AT" dirty="0" err="1"/>
              <a:t>Teamteaching</a:t>
            </a:r>
            <a:r>
              <a:rPr lang="de-AT" dirty="0"/>
              <a:t> + differenzierte Leistungsbeurteilung </a:t>
            </a:r>
            <a:r>
              <a:rPr lang="de-AT" dirty="0" smtClean="0"/>
              <a:t>+ KEL-Gespräch</a:t>
            </a:r>
            <a:r>
              <a:rPr lang="de-AT" dirty="0"/>
              <a:t>).</a:t>
            </a:r>
            <a:endParaRPr lang="de-DE" dirty="0"/>
          </a:p>
        </p:txBody>
      </p:sp>
    </p:spTree>
    <p:extLst>
      <p:ext uri="{BB962C8B-B14F-4D97-AF65-F5344CB8AC3E}">
        <p14:creationId xmlns:p14="http://schemas.microsoft.com/office/powerpoint/2010/main" val="64418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IST-Situation, These </a:t>
            </a:r>
            <a:r>
              <a:rPr lang="de-DE" dirty="0" smtClean="0"/>
              <a:t>6</a:t>
            </a:r>
            <a:endParaRPr lang="de-DE" dirty="0"/>
          </a:p>
        </p:txBody>
      </p:sp>
      <p:sp>
        <p:nvSpPr>
          <p:cNvPr id="3" name="Inhaltsplatzhalter 2"/>
          <p:cNvSpPr>
            <a:spLocks noGrp="1"/>
          </p:cNvSpPr>
          <p:nvPr>
            <p:ph idx="1"/>
          </p:nvPr>
        </p:nvSpPr>
        <p:spPr>
          <a:xfrm>
            <a:off x="805793" y="1821794"/>
            <a:ext cx="8089632" cy="4090276"/>
          </a:xfrm>
        </p:spPr>
        <p:txBody>
          <a:bodyPr>
            <a:normAutofit fontScale="92500" lnSpcReduction="20000"/>
          </a:bodyPr>
          <a:lstStyle/>
          <a:p>
            <a:pPr marL="0" indent="0">
              <a:buNone/>
            </a:pPr>
            <a:r>
              <a:rPr lang="de-AT" dirty="0"/>
              <a:t>Inklusion ist eine </a:t>
            </a:r>
            <a:r>
              <a:rPr lang="de-AT" dirty="0" err="1"/>
              <a:t>Mehrebenenkonstellation</a:t>
            </a:r>
            <a:r>
              <a:rPr lang="de-AT" dirty="0"/>
              <a:t> (</a:t>
            </a:r>
            <a:r>
              <a:rPr lang="de-AT" dirty="0" err="1"/>
              <a:t>Dlugosch</a:t>
            </a:r>
            <a:r>
              <a:rPr lang="de-AT" dirty="0"/>
              <a:t> 2013). Sie kann daher weder top-down verordnet noch </a:t>
            </a:r>
            <a:r>
              <a:rPr lang="de-AT" dirty="0" err="1"/>
              <a:t>bottom-up</a:t>
            </a:r>
            <a:r>
              <a:rPr lang="de-AT" dirty="0"/>
              <a:t> errichtet werden. Ein Zusammenspiel aller Ebenen ist notwendig. Inklusive Modellregionen könnten ein gutes Konzept sein, wenn sie wirklich gewollt und dementsprechend konsequent umgesetzt </a:t>
            </a:r>
            <a:r>
              <a:rPr lang="de-AT" dirty="0" smtClean="0"/>
              <a:t>werden.</a:t>
            </a:r>
          </a:p>
          <a:p>
            <a:pPr marL="0" indent="0">
              <a:buNone/>
            </a:pPr>
            <a:r>
              <a:rPr lang="de-AT" dirty="0" smtClean="0"/>
              <a:t>Entwicklungen dazu gibt es momentan nur in 3 (4) Bundesländern. Die Unterstützung seitens der Bundesregierung ist bisher eher marginal.</a:t>
            </a:r>
            <a:endParaRPr lang="de-DE" dirty="0"/>
          </a:p>
        </p:txBody>
      </p:sp>
    </p:spTree>
    <p:extLst>
      <p:ext uri="{BB962C8B-B14F-4D97-AF65-F5344CB8AC3E}">
        <p14:creationId xmlns:p14="http://schemas.microsoft.com/office/powerpoint/2010/main" val="1394956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Inklusive Modellregionen (IMR)</a:t>
            </a:r>
            <a:br>
              <a:rPr lang="de-DE" dirty="0"/>
            </a:br>
            <a:r>
              <a:rPr lang="de-DE" dirty="0" smtClean="0"/>
              <a:t>Zielsetzung </a:t>
            </a:r>
            <a:r>
              <a:rPr lang="de-DE" sz="2400" dirty="0" smtClean="0"/>
              <a:t>(Verbindliche Richtlinien 2015) </a:t>
            </a:r>
            <a:endParaRPr lang="de-DE" sz="2400" dirty="0"/>
          </a:p>
        </p:txBody>
      </p:sp>
      <p:sp>
        <p:nvSpPr>
          <p:cNvPr id="3" name="Inhaltsplatzhalter 2"/>
          <p:cNvSpPr>
            <a:spLocks noGrp="1"/>
          </p:cNvSpPr>
          <p:nvPr>
            <p:ph idx="1"/>
          </p:nvPr>
        </p:nvSpPr>
        <p:spPr>
          <a:xfrm>
            <a:off x="805793" y="1821794"/>
            <a:ext cx="7947590" cy="4090276"/>
          </a:xfrm>
        </p:spPr>
        <p:txBody>
          <a:bodyPr>
            <a:normAutofit fontScale="70000" lnSpcReduction="20000"/>
          </a:bodyPr>
          <a:lstStyle/>
          <a:p>
            <a:pPr marL="0" indent="0">
              <a:buNone/>
            </a:pPr>
            <a:r>
              <a:rPr lang="de-DE" sz="4000" dirty="0" smtClean="0"/>
              <a:t>IMR sollen</a:t>
            </a:r>
          </a:p>
          <a:p>
            <a:r>
              <a:rPr lang="de-DE" dirty="0" smtClean="0"/>
              <a:t>an (Regel-)schulen Möglichkeiten zur adäquaten Beschulung beeinträchtigter Kinder schaffen,</a:t>
            </a:r>
          </a:p>
          <a:p>
            <a:r>
              <a:rPr lang="de-DE" dirty="0" smtClean="0"/>
              <a:t>„die inklusive pädagogische Qualität und den Support an Regelschulen so zu heben, dass aussondernde Einrichtungen möglichst nicht mehr gebraucht werden“,</a:t>
            </a:r>
          </a:p>
          <a:p>
            <a:r>
              <a:rPr lang="de-DE" dirty="0" smtClean="0"/>
              <a:t>die Barrierefreiheit verbessern, </a:t>
            </a:r>
          </a:p>
          <a:p>
            <a:r>
              <a:rPr lang="de-DE" dirty="0" smtClean="0"/>
              <a:t>ganztägige Schulformen ausbauen,</a:t>
            </a:r>
          </a:p>
          <a:p>
            <a:r>
              <a:rPr lang="de-DE" dirty="0"/>
              <a:t>die Chancengerechtigkeit für „alle Schüler/innen, ob mit oder ohne SPF, deutschsprachig oder anderssprachig, männlich oder weiblich usw.“ </a:t>
            </a:r>
            <a:r>
              <a:rPr lang="de-DE" dirty="0" smtClean="0"/>
              <a:t>erhöhen,</a:t>
            </a:r>
            <a:endParaRPr lang="de-DE" dirty="0"/>
          </a:p>
          <a:p>
            <a:r>
              <a:rPr lang="de-DE" dirty="0" smtClean="0"/>
              <a:t>„</a:t>
            </a:r>
            <a:r>
              <a:rPr lang="de-DE" dirty="0"/>
              <a:t>Nicht mehr das einzelne Kind, sondern das gesamte Lernsystem soll im Blickpunkt von Diagnose und Förderung </a:t>
            </a:r>
            <a:r>
              <a:rPr lang="de-DE" dirty="0" smtClean="0"/>
              <a:t>stehen.“ </a:t>
            </a:r>
          </a:p>
        </p:txBody>
      </p:sp>
    </p:spTree>
    <p:extLst>
      <p:ext uri="{BB962C8B-B14F-4D97-AF65-F5344CB8AC3E}">
        <p14:creationId xmlns:p14="http://schemas.microsoft.com/office/powerpoint/2010/main" val="4003534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Inklusive Modellregionen (IMR)</a:t>
            </a:r>
            <a:br>
              <a:rPr lang="de-DE" dirty="0"/>
            </a:br>
            <a:r>
              <a:rPr lang="de-DE" dirty="0" smtClean="0"/>
              <a:t>Umsetzung </a:t>
            </a:r>
            <a:r>
              <a:rPr lang="de-DE" sz="2400" dirty="0" smtClean="0"/>
              <a:t>(Verbindliche Richtlinien 2015) </a:t>
            </a:r>
            <a:endParaRPr lang="de-DE" sz="2400" dirty="0"/>
          </a:p>
        </p:txBody>
      </p:sp>
      <p:sp>
        <p:nvSpPr>
          <p:cNvPr id="3" name="Inhaltsplatzhalter 2"/>
          <p:cNvSpPr>
            <a:spLocks noGrp="1"/>
          </p:cNvSpPr>
          <p:nvPr>
            <p:ph idx="1"/>
          </p:nvPr>
        </p:nvSpPr>
        <p:spPr>
          <a:xfrm>
            <a:off x="805793" y="1821793"/>
            <a:ext cx="7947590" cy="4401453"/>
          </a:xfrm>
        </p:spPr>
        <p:txBody>
          <a:bodyPr>
            <a:normAutofit fontScale="85000" lnSpcReduction="20000"/>
          </a:bodyPr>
          <a:lstStyle/>
          <a:p>
            <a:pPr marL="0" indent="0">
              <a:buNone/>
            </a:pPr>
            <a:r>
              <a:rPr lang="de-DE" sz="4000" dirty="0" smtClean="0"/>
              <a:t>4 Teilprojekte</a:t>
            </a:r>
          </a:p>
          <a:p>
            <a:r>
              <a:rPr lang="de-DE" b="1" dirty="0"/>
              <a:t>Qualitätsentwicklung: </a:t>
            </a:r>
            <a:r>
              <a:rPr lang="de-DE" dirty="0"/>
              <a:t>Vernetzung mit SQA dezidiert </a:t>
            </a:r>
            <a:r>
              <a:rPr lang="de-DE" dirty="0" smtClean="0"/>
              <a:t>erwähnt</a:t>
            </a:r>
          </a:p>
          <a:p>
            <a:r>
              <a:rPr lang="de-DE" b="1" dirty="0"/>
              <a:t>Neuorganisation der </a:t>
            </a:r>
            <a:r>
              <a:rPr lang="de-DE" b="1" dirty="0" smtClean="0"/>
              <a:t>ZIS: </a:t>
            </a:r>
            <a:r>
              <a:rPr lang="de-DE" dirty="0" smtClean="0"/>
              <a:t>„Pädagogische Beratungszentren, losgelöst von Sonderschulen</a:t>
            </a:r>
            <a:endParaRPr lang="de-DE" dirty="0"/>
          </a:p>
          <a:p>
            <a:r>
              <a:rPr lang="de-DE" b="1" dirty="0"/>
              <a:t>Effizienter, bedarfsorientierter und flexibler </a:t>
            </a:r>
            <a:r>
              <a:rPr lang="de-DE" b="1" dirty="0" smtClean="0"/>
              <a:t>Ressourceneinsatz: </a:t>
            </a:r>
            <a:r>
              <a:rPr lang="de-DE" dirty="0" smtClean="0"/>
              <a:t>Mischsystem zwischen index- und </a:t>
            </a:r>
            <a:r>
              <a:rPr lang="de-DE" dirty="0" err="1" smtClean="0"/>
              <a:t>kindbezogener</a:t>
            </a:r>
            <a:r>
              <a:rPr lang="de-DE" dirty="0" smtClean="0"/>
              <a:t> </a:t>
            </a:r>
            <a:r>
              <a:rPr lang="de-DE" dirty="0" err="1"/>
              <a:t>R</a:t>
            </a:r>
            <a:r>
              <a:rPr lang="de-DE" dirty="0" err="1" smtClean="0"/>
              <a:t>essourcenevrgabe</a:t>
            </a:r>
            <a:endParaRPr lang="de-DE" b="1" dirty="0"/>
          </a:p>
          <a:p>
            <a:r>
              <a:rPr lang="de-DE" b="1" dirty="0"/>
              <a:t>Erhöhung der Qualität der Verfahren zur Feststellung des SPF und der </a:t>
            </a:r>
            <a:r>
              <a:rPr lang="de-DE" b="1" dirty="0" smtClean="0"/>
              <a:t>SPF-Bescheide: </a:t>
            </a:r>
            <a:r>
              <a:rPr lang="de-DE" dirty="0" smtClean="0"/>
              <a:t>in Anlehnung an SAV, SSG aus der Schweiz (Basis ICF)</a:t>
            </a:r>
            <a:endParaRPr lang="de-DE" dirty="0"/>
          </a:p>
          <a:p>
            <a:endParaRPr lang="de-DE" dirty="0"/>
          </a:p>
        </p:txBody>
      </p:sp>
    </p:spTree>
    <p:extLst>
      <p:ext uri="{BB962C8B-B14F-4D97-AF65-F5344CB8AC3E}">
        <p14:creationId xmlns:p14="http://schemas.microsoft.com/office/powerpoint/2010/main" val="4152223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Inhaltsplatzhalter 2"/>
          <p:cNvSpPr>
            <a:spLocks noGrp="1"/>
          </p:cNvSpPr>
          <p:nvPr>
            <p:ph idx="1"/>
          </p:nvPr>
        </p:nvSpPr>
        <p:spPr/>
        <p:txBody>
          <a:bodyPr>
            <a:normAutofit/>
          </a:bodyPr>
          <a:lstStyle/>
          <a:p>
            <a:r>
              <a:rPr lang="de-DE" dirty="0" smtClean="0"/>
              <a:t>Darstellung </a:t>
            </a:r>
            <a:r>
              <a:rPr lang="de-DE" dirty="0" smtClean="0"/>
              <a:t>der IST-Situation und Entwicklung</a:t>
            </a:r>
          </a:p>
          <a:p>
            <a:r>
              <a:rPr lang="de-AT" dirty="0" smtClean="0"/>
              <a:t>Konsequenzen </a:t>
            </a:r>
            <a:r>
              <a:rPr lang="de-AT" dirty="0"/>
              <a:t>für Bildungspolitik, -praxis und -forschung </a:t>
            </a:r>
            <a:endParaRPr lang="de-DE" dirty="0" smtClean="0"/>
          </a:p>
          <a:p>
            <a:endParaRPr lang="de-DE" dirty="0"/>
          </a:p>
        </p:txBody>
      </p:sp>
    </p:spTree>
    <p:extLst>
      <p:ext uri="{BB962C8B-B14F-4D97-AF65-F5344CB8AC3E}">
        <p14:creationId xmlns:p14="http://schemas.microsoft.com/office/powerpoint/2010/main" val="4096880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IST-Situation, These </a:t>
            </a:r>
            <a:r>
              <a:rPr lang="de-DE" dirty="0" smtClean="0"/>
              <a:t>7</a:t>
            </a:r>
            <a:endParaRPr lang="de-DE" dirty="0"/>
          </a:p>
        </p:txBody>
      </p:sp>
      <p:sp>
        <p:nvSpPr>
          <p:cNvPr id="3" name="Inhaltsplatzhalter 2"/>
          <p:cNvSpPr>
            <a:spLocks noGrp="1"/>
          </p:cNvSpPr>
          <p:nvPr>
            <p:ph idx="1"/>
          </p:nvPr>
        </p:nvSpPr>
        <p:spPr>
          <a:xfrm>
            <a:off x="805793" y="1821794"/>
            <a:ext cx="8089632" cy="4090276"/>
          </a:xfrm>
        </p:spPr>
        <p:txBody>
          <a:bodyPr>
            <a:normAutofit fontScale="77500" lnSpcReduction="20000"/>
          </a:bodyPr>
          <a:lstStyle/>
          <a:p>
            <a:pPr marL="0" indent="0">
              <a:spcBef>
                <a:spcPts val="1200"/>
              </a:spcBef>
              <a:buNone/>
            </a:pPr>
            <a:r>
              <a:rPr lang="de-AT" dirty="0"/>
              <a:t>Inklusion benötigt eine neue </a:t>
            </a:r>
            <a:r>
              <a:rPr lang="de-AT" dirty="0" err="1"/>
              <a:t>Lehrer_innenbildung</a:t>
            </a:r>
            <a:r>
              <a:rPr lang="de-AT" dirty="0"/>
              <a:t>. In Österreich ist die </a:t>
            </a:r>
            <a:r>
              <a:rPr lang="de-AT" dirty="0" err="1"/>
              <a:t>Lehrer_innenbildung</a:t>
            </a:r>
            <a:r>
              <a:rPr lang="de-AT" dirty="0"/>
              <a:t> seit 2015/16 nach Altersstufen gegliedert (= Vorwegnahme der </a:t>
            </a:r>
            <a:r>
              <a:rPr lang="de-AT" dirty="0" err="1"/>
              <a:t>Eingliedrigkeit</a:t>
            </a:r>
            <a:r>
              <a:rPr lang="de-AT" dirty="0"/>
              <a:t> und der Abschaffung von Sonderschulen</a:t>
            </a:r>
            <a:r>
              <a:rPr lang="de-AT" dirty="0" smtClean="0"/>
              <a:t>), „Inklusive Pädagogik“ als neues Lehr- und Forschungsgebiet </a:t>
            </a:r>
            <a:r>
              <a:rPr lang="de-AT" dirty="0"/>
              <a:t>in allen Lehrämtern </a:t>
            </a:r>
            <a:r>
              <a:rPr lang="de-AT" dirty="0" smtClean="0"/>
              <a:t>verankert. </a:t>
            </a:r>
          </a:p>
          <a:p>
            <a:pPr marL="0" indent="0">
              <a:spcBef>
                <a:spcPts val="1200"/>
              </a:spcBef>
              <a:buNone/>
            </a:pPr>
            <a:r>
              <a:rPr lang="de-AT" dirty="0" smtClean="0"/>
              <a:t>Die Ausbildung steht damit im Gegensatz zur Schulrealität, die sich erst daran anpassen muss.</a:t>
            </a:r>
          </a:p>
          <a:p>
            <a:pPr marL="0" indent="0">
              <a:spcBef>
                <a:spcPts val="1200"/>
              </a:spcBef>
              <a:buNone/>
            </a:pPr>
            <a:r>
              <a:rPr lang="de-AT" dirty="0" smtClean="0"/>
              <a:t>In den IMR gibt es bedarfsorientierte Fort- und Weiterbildungsangebote (SCHILFs, SCHÜLFs, Ausbildung von </a:t>
            </a:r>
            <a:r>
              <a:rPr lang="de-AT" dirty="0" err="1" smtClean="0"/>
              <a:t>Multiplikator_innen</a:t>
            </a:r>
            <a:r>
              <a:rPr lang="de-AT" dirty="0" smtClean="0"/>
              <a:t> zur inklusiven Schulentwicklung, …)  </a:t>
            </a:r>
            <a:endParaRPr lang="de-DE" dirty="0"/>
          </a:p>
        </p:txBody>
      </p:sp>
    </p:spTree>
    <p:extLst>
      <p:ext uri="{BB962C8B-B14F-4D97-AF65-F5344CB8AC3E}">
        <p14:creationId xmlns:p14="http://schemas.microsoft.com/office/powerpoint/2010/main" val="374616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Inhaltsplatzhalter 2"/>
          <p:cNvSpPr>
            <a:spLocks noGrp="1"/>
          </p:cNvSpPr>
          <p:nvPr>
            <p:ph idx="1"/>
          </p:nvPr>
        </p:nvSpPr>
        <p:spPr/>
        <p:txBody>
          <a:bodyPr>
            <a:normAutofit/>
          </a:bodyPr>
          <a:lstStyle/>
          <a:p>
            <a:r>
              <a:rPr lang="de-DE" dirty="0" smtClean="0">
                <a:solidFill>
                  <a:srgbClr val="B0BEC6"/>
                </a:solidFill>
              </a:rPr>
              <a:t>Darstellung </a:t>
            </a:r>
            <a:r>
              <a:rPr lang="de-DE" dirty="0" smtClean="0">
                <a:solidFill>
                  <a:srgbClr val="B0BEC6"/>
                </a:solidFill>
              </a:rPr>
              <a:t>der IST-Situation und Entwicklung</a:t>
            </a:r>
          </a:p>
          <a:p>
            <a:r>
              <a:rPr lang="de-AT" dirty="0" smtClean="0"/>
              <a:t>Konsequenzen </a:t>
            </a:r>
            <a:r>
              <a:rPr lang="de-AT" dirty="0"/>
              <a:t>für Bildungspolitik, -praxis und -forschung </a:t>
            </a:r>
            <a:endParaRPr lang="de-DE" dirty="0" smtClean="0"/>
          </a:p>
          <a:p>
            <a:endParaRPr lang="de-DE" dirty="0"/>
          </a:p>
        </p:txBody>
      </p:sp>
    </p:spTree>
    <p:extLst>
      <p:ext uri="{BB962C8B-B14F-4D97-AF65-F5344CB8AC3E}">
        <p14:creationId xmlns:p14="http://schemas.microsoft.com/office/powerpoint/2010/main" val="1851186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Transformationsschritte</a:t>
            </a:r>
            <a:endParaRPr lang="de-DE" dirty="0"/>
          </a:p>
        </p:txBody>
      </p:sp>
      <p:sp>
        <p:nvSpPr>
          <p:cNvPr id="3" name="Inhaltsplatzhalter 2"/>
          <p:cNvSpPr>
            <a:spLocks noGrp="1"/>
          </p:cNvSpPr>
          <p:nvPr>
            <p:ph idx="1"/>
          </p:nvPr>
        </p:nvSpPr>
        <p:spPr>
          <a:xfrm>
            <a:off x="805793" y="1821794"/>
            <a:ext cx="8116265" cy="4090276"/>
          </a:xfrm>
        </p:spPr>
        <p:txBody>
          <a:bodyPr>
            <a:normAutofit fontScale="92500" lnSpcReduction="20000"/>
          </a:bodyPr>
          <a:lstStyle/>
          <a:p>
            <a:pPr lvl="0"/>
            <a:r>
              <a:rPr lang="de-AT" dirty="0"/>
              <a:t>Paradigmenwechsel von einem </a:t>
            </a:r>
            <a:r>
              <a:rPr lang="de-DE" dirty="0" smtClean="0"/>
              <a:t>selektions-orientierten </a:t>
            </a:r>
            <a:r>
              <a:rPr lang="de-DE" dirty="0"/>
              <a:t>zu einem förderorientierten </a:t>
            </a:r>
            <a:r>
              <a:rPr lang="de-DE" dirty="0" smtClean="0"/>
              <a:t>Bildungssystem</a:t>
            </a:r>
            <a:r>
              <a:rPr lang="de-DE" dirty="0"/>
              <a:t> </a:t>
            </a:r>
            <a:r>
              <a:rPr lang="de-DE" dirty="0" smtClean="0"/>
              <a:t>&gt; </a:t>
            </a:r>
            <a:r>
              <a:rPr lang="de-DE" dirty="0"/>
              <a:t>innere </a:t>
            </a:r>
            <a:r>
              <a:rPr lang="de-DE" b="1" dirty="0"/>
              <a:t>und</a:t>
            </a:r>
            <a:r>
              <a:rPr lang="de-DE" dirty="0"/>
              <a:t> äußere Schulreform (Kultur, Strukturen, Praktiken)</a:t>
            </a:r>
          </a:p>
          <a:p>
            <a:pPr lvl="0"/>
            <a:r>
              <a:rPr lang="de-AT" dirty="0"/>
              <a:t>klares politisches Bekenntnis zur </a:t>
            </a:r>
            <a:r>
              <a:rPr lang="de-AT" dirty="0" smtClean="0"/>
              <a:t>Inklusion (z.B. keine Neuaufnahmen in Sonderschulen ab 2020)</a:t>
            </a:r>
            <a:endParaRPr lang="de-DE" dirty="0"/>
          </a:p>
          <a:p>
            <a:r>
              <a:rPr lang="de-AT" dirty="0" smtClean="0"/>
              <a:t>Umfassende Strukturdiskussion </a:t>
            </a:r>
          </a:p>
          <a:p>
            <a:r>
              <a:rPr lang="de-AT" dirty="0" smtClean="0"/>
              <a:t>Auflösung </a:t>
            </a:r>
            <a:r>
              <a:rPr lang="de-AT" dirty="0"/>
              <a:t>der Sonderschulen, </a:t>
            </a:r>
            <a:r>
              <a:rPr lang="de-AT" dirty="0" err="1"/>
              <a:t>Eingliedrigkeit</a:t>
            </a:r>
            <a:r>
              <a:rPr lang="de-AT" dirty="0"/>
              <a:t> </a:t>
            </a:r>
            <a:r>
              <a:rPr lang="de-AT" dirty="0" smtClean="0"/>
              <a:t>der </a:t>
            </a:r>
            <a:r>
              <a:rPr lang="de-AT" dirty="0"/>
              <a:t>Sekundarstufe 1  </a:t>
            </a:r>
            <a:r>
              <a:rPr lang="de-AT" dirty="0" smtClean="0"/>
              <a:t>(= bildungspolitisch fast </a:t>
            </a:r>
            <a:r>
              <a:rPr lang="de-AT" dirty="0"/>
              <a:t>unlösbare Herausforderung)</a:t>
            </a:r>
            <a:endParaRPr lang="de-DE" dirty="0"/>
          </a:p>
        </p:txBody>
      </p:sp>
    </p:spTree>
    <p:extLst>
      <p:ext uri="{BB962C8B-B14F-4D97-AF65-F5344CB8AC3E}">
        <p14:creationId xmlns:p14="http://schemas.microsoft.com/office/powerpoint/2010/main" val="352226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Alternative Strategie</a:t>
            </a:r>
            <a:endParaRPr lang="de-DE" dirty="0"/>
          </a:p>
        </p:txBody>
      </p:sp>
      <p:sp>
        <p:nvSpPr>
          <p:cNvPr id="3" name="Inhaltsplatzhalter 2"/>
          <p:cNvSpPr>
            <a:spLocks noGrp="1"/>
          </p:cNvSpPr>
          <p:nvPr>
            <p:ph idx="1"/>
          </p:nvPr>
        </p:nvSpPr>
        <p:spPr>
          <a:xfrm>
            <a:off x="805793" y="1821794"/>
            <a:ext cx="8116265" cy="4090276"/>
          </a:xfrm>
        </p:spPr>
        <p:txBody>
          <a:bodyPr>
            <a:normAutofit lnSpcReduction="10000"/>
          </a:bodyPr>
          <a:lstStyle/>
          <a:p>
            <a:pPr lvl="0"/>
            <a:r>
              <a:rPr lang="de-DE" dirty="0"/>
              <a:t>offensive Förderung und Unterstützung von Entwicklungsschritten in die richtige </a:t>
            </a:r>
            <a:r>
              <a:rPr lang="de-DE" dirty="0" smtClean="0"/>
              <a:t>Richtung </a:t>
            </a:r>
          </a:p>
          <a:p>
            <a:pPr lvl="0"/>
            <a:r>
              <a:rPr lang="de-DE" dirty="0" smtClean="0"/>
              <a:t>dabei </a:t>
            </a:r>
            <a:r>
              <a:rPr lang="de-AT" dirty="0" smtClean="0"/>
              <a:t>alle </a:t>
            </a:r>
            <a:r>
              <a:rPr lang="de-AT" dirty="0"/>
              <a:t>Ebenen in Prozess </a:t>
            </a:r>
            <a:r>
              <a:rPr lang="de-AT" dirty="0" smtClean="0"/>
              <a:t>einbinden </a:t>
            </a:r>
          </a:p>
          <a:p>
            <a:pPr lvl="0"/>
            <a:r>
              <a:rPr lang="de-AT" dirty="0" smtClean="0"/>
              <a:t>Attraktivität </a:t>
            </a:r>
            <a:r>
              <a:rPr lang="de-AT" dirty="0"/>
              <a:t>für Inklusion, </a:t>
            </a:r>
            <a:r>
              <a:rPr lang="de-AT" dirty="0" err="1"/>
              <a:t>Eingliedrigkeit</a:t>
            </a:r>
            <a:r>
              <a:rPr lang="de-AT" dirty="0"/>
              <a:t> </a:t>
            </a:r>
            <a:r>
              <a:rPr lang="de-AT" dirty="0" smtClean="0"/>
              <a:t>erhöhen</a:t>
            </a:r>
          </a:p>
          <a:p>
            <a:r>
              <a:rPr lang="de-AT" dirty="0" smtClean="0"/>
              <a:t>Inklusive Bildung in allen wichtigen Reformprojekten </a:t>
            </a:r>
            <a:r>
              <a:rPr lang="de-AT" dirty="0"/>
              <a:t>(SQA, NMS, Grundschulpaket) </a:t>
            </a:r>
            <a:r>
              <a:rPr lang="de-AT" dirty="0" smtClean="0"/>
              <a:t>explizit verankern</a:t>
            </a:r>
            <a:endParaRPr lang="de-DE" dirty="0"/>
          </a:p>
        </p:txBody>
      </p:sp>
    </p:spTree>
    <p:extLst>
      <p:ext uri="{BB962C8B-B14F-4D97-AF65-F5344CB8AC3E}">
        <p14:creationId xmlns:p14="http://schemas.microsoft.com/office/powerpoint/2010/main" val="2444582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Maßnahmen seitens der Bildungspolitik und -verwaltung</a:t>
            </a:r>
            <a:endParaRPr lang="de-DE" dirty="0"/>
          </a:p>
        </p:txBody>
      </p:sp>
      <p:sp>
        <p:nvSpPr>
          <p:cNvPr id="3" name="Inhaltsplatzhalter 2"/>
          <p:cNvSpPr>
            <a:spLocks noGrp="1"/>
          </p:cNvSpPr>
          <p:nvPr>
            <p:ph idx="1"/>
          </p:nvPr>
        </p:nvSpPr>
        <p:spPr>
          <a:xfrm>
            <a:off x="805793" y="1821794"/>
            <a:ext cx="8116265" cy="4090276"/>
          </a:xfrm>
        </p:spPr>
        <p:txBody>
          <a:bodyPr>
            <a:normAutofit fontScale="92500" lnSpcReduction="10000"/>
          </a:bodyPr>
          <a:lstStyle/>
          <a:p>
            <a:r>
              <a:rPr lang="de-AT" dirty="0"/>
              <a:t>Inklusion als </a:t>
            </a:r>
            <a:r>
              <a:rPr lang="de-AT" i="1" dirty="0" err="1"/>
              <a:t>Mehrebenenkonstellation</a:t>
            </a:r>
            <a:r>
              <a:rPr lang="de-AT" dirty="0"/>
              <a:t> sehen &gt; </a:t>
            </a:r>
            <a:r>
              <a:rPr lang="de-AT" dirty="0" smtClean="0"/>
              <a:t>regionale Projektstrukturen aufbauen, </a:t>
            </a:r>
            <a:r>
              <a:rPr lang="de-AT" dirty="0"/>
              <a:t>national </a:t>
            </a:r>
            <a:r>
              <a:rPr lang="de-AT" dirty="0" smtClean="0"/>
              <a:t>koordinieren (Verpflichtung)</a:t>
            </a:r>
            <a:endParaRPr lang="de-DE" sz="4000" dirty="0"/>
          </a:p>
          <a:p>
            <a:r>
              <a:rPr lang="de-AT" dirty="0"/>
              <a:t>zusätzliche Ressourcen gezielt für Inklusion vergeben</a:t>
            </a:r>
            <a:endParaRPr lang="de-DE" sz="4000" dirty="0"/>
          </a:p>
          <a:p>
            <a:r>
              <a:rPr lang="de-AT" dirty="0"/>
              <a:t>systemische Unterstützungsangebote aufbauen</a:t>
            </a:r>
            <a:endParaRPr lang="de-DE" sz="4000" dirty="0"/>
          </a:p>
          <a:p>
            <a:r>
              <a:rPr lang="de-DE" dirty="0"/>
              <a:t>Bildung kommunal und gemeindenah denken, Freiräume </a:t>
            </a:r>
            <a:r>
              <a:rPr lang="de-DE" dirty="0" smtClean="0"/>
              <a:t>für die Schulstandorte </a:t>
            </a:r>
            <a:r>
              <a:rPr lang="de-DE" dirty="0" smtClean="0"/>
              <a:t>schaffen (Autonomiegesetz Juni 2017)</a:t>
            </a:r>
            <a:endParaRPr lang="de-DE" dirty="0"/>
          </a:p>
        </p:txBody>
      </p:sp>
    </p:spTree>
    <p:extLst>
      <p:ext uri="{BB962C8B-B14F-4D97-AF65-F5344CB8AC3E}">
        <p14:creationId xmlns:p14="http://schemas.microsoft.com/office/powerpoint/2010/main" val="1390426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Maßnahmen seitens der Bildungspolitik und -verwaltung</a:t>
            </a:r>
            <a:endParaRPr lang="de-DE" dirty="0"/>
          </a:p>
        </p:txBody>
      </p:sp>
      <p:sp>
        <p:nvSpPr>
          <p:cNvPr id="3" name="Inhaltsplatzhalter 2"/>
          <p:cNvSpPr>
            <a:spLocks noGrp="1"/>
          </p:cNvSpPr>
          <p:nvPr>
            <p:ph idx="1"/>
          </p:nvPr>
        </p:nvSpPr>
        <p:spPr>
          <a:xfrm>
            <a:off x="805793" y="1821794"/>
            <a:ext cx="8116265" cy="4090276"/>
          </a:xfrm>
        </p:spPr>
        <p:txBody>
          <a:bodyPr>
            <a:normAutofit fontScale="77500" lnSpcReduction="20000"/>
          </a:bodyPr>
          <a:lstStyle/>
          <a:p>
            <a:r>
              <a:rPr lang="de-AT" dirty="0"/>
              <a:t>Einbeziehung der Sonderschulen, aber auch der AHS in partizipative Entwicklung an den Standorten mit einem klaren </a:t>
            </a:r>
            <a:r>
              <a:rPr lang="de-AT" dirty="0" smtClean="0"/>
              <a:t>Ziel: Transfer </a:t>
            </a:r>
            <a:r>
              <a:rPr lang="de-AT" dirty="0"/>
              <a:t>der sonderpädagogischen Kompetenzen in die allgemeinen </a:t>
            </a:r>
            <a:r>
              <a:rPr lang="de-AT" dirty="0" smtClean="0"/>
              <a:t>Schulen (aber </a:t>
            </a:r>
            <a:r>
              <a:rPr lang="de-AT" dirty="0"/>
              <a:t>nicht im Sinne einer Sonderpädagogisierung der Regelpädagogik, sondern zur Absicherung der vollständigen </a:t>
            </a:r>
            <a:r>
              <a:rPr lang="de-AT" dirty="0" smtClean="0"/>
              <a:t>Heterogenität)</a:t>
            </a:r>
            <a:endParaRPr lang="de-DE" sz="4000" dirty="0"/>
          </a:p>
          <a:p>
            <a:r>
              <a:rPr lang="de-AT" dirty="0"/>
              <a:t>Spielraum für </a:t>
            </a:r>
            <a:r>
              <a:rPr lang="de-AT" dirty="0" smtClean="0"/>
              <a:t>das Abweichen </a:t>
            </a:r>
            <a:r>
              <a:rPr lang="de-AT" dirty="0"/>
              <a:t>von bestehenden Rechtsvorschriften </a:t>
            </a:r>
            <a:r>
              <a:rPr lang="de-AT" dirty="0" smtClean="0"/>
              <a:t>in IMR schaffen </a:t>
            </a:r>
            <a:r>
              <a:rPr lang="de-AT" dirty="0"/>
              <a:t>(z.B</a:t>
            </a:r>
            <a:r>
              <a:rPr lang="de-AT" dirty="0" smtClean="0"/>
              <a:t>. </a:t>
            </a:r>
            <a:r>
              <a:rPr lang="de-AT" dirty="0"/>
              <a:t>Errichtung von Pädagogischen Zentren, Abgehen von Sonderschul-Lehrplänen, …) </a:t>
            </a:r>
            <a:endParaRPr lang="de-DE" sz="4000" dirty="0"/>
          </a:p>
          <a:p>
            <a:r>
              <a:rPr lang="de-DE" dirty="0"/>
              <a:t>praktikable Lösungsansätze für flexible, chancengerechte, nicht stigmatisierende Ressourcenverteilung entwickeln</a:t>
            </a:r>
          </a:p>
        </p:txBody>
      </p:sp>
    </p:spTree>
    <p:extLst>
      <p:ext uri="{BB962C8B-B14F-4D97-AF65-F5344CB8AC3E}">
        <p14:creationId xmlns:p14="http://schemas.microsoft.com/office/powerpoint/2010/main" val="133032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Maßnahmen seitens der Bildungspraxis</a:t>
            </a:r>
            <a:endParaRPr lang="de-DE" dirty="0"/>
          </a:p>
        </p:txBody>
      </p:sp>
      <p:sp>
        <p:nvSpPr>
          <p:cNvPr id="3" name="Inhaltsplatzhalter 2"/>
          <p:cNvSpPr>
            <a:spLocks noGrp="1"/>
          </p:cNvSpPr>
          <p:nvPr>
            <p:ph idx="1"/>
          </p:nvPr>
        </p:nvSpPr>
        <p:spPr>
          <a:xfrm>
            <a:off x="805793" y="1821794"/>
            <a:ext cx="8116265" cy="4090276"/>
          </a:xfrm>
        </p:spPr>
        <p:txBody>
          <a:bodyPr>
            <a:normAutofit fontScale="85000" lnSpcReduction="20000"/>
          </a:bodyPr>
          <a:lstStyle/>
          <a:p>
            <a:r>
              <a:rPr lang="de-DE" dirty="0"/>
              <a:t>interdisziplinäre Zusammenarbeit stärken</a:t>
            </a:r>
            <a:endParaRPr lang="de-DE" sz="4000" dirty="0"/>
          </a:p>
          <a:p>
            <a:r>
              <a:rPr lang="de-DE" dirty="0"/>
              <a:t>Partizipation erhöhen</a:t>
            </a:r>
            <a:endParaRPr lang="de-DE" sz="4000" dirty="0"/>
          </a:p>
          <a:p>
            <a:r>
              <a:rPr lang="de-DE" dirty="0" smtClean="0"/>
              <a:t>kooperatives </a:t>
            </a:r>
            <a:r>
              <a:rPr lang="de-DE" dirty="0"/>
              <a:t>Lernen stärken</a:t>
            </a:r>
            <a:endParaRPr lang="de-DE" sz="4000" dirty="0"/>
          </a:p>
          <a:p>
            <a:r>
              <a:rPr lang="de-DE" dirty="0" smtClean="0"/>
              <a:t>Diagnosekompetenz </a:t>
            </a:r>
            <a:r>
              <a:rPr lang="de-DE" dirty="0"/>
              <a:t>und </a:t>
            </a:r>
            <a:r>
              <a:rPr lang="de-DE" dirty="0" smtClean="0"/>
              <a:t>didaktisch-methodische Kompetenzen </a:t>
            </a:r>
            <a:r>
              <a:rPr lang="de-DE" dirty="0"/>
              <a:t>zur Personalisierung des Lernens </a:t>
            </a:r>
            <a:r>
              <a:rPr lang="de-DE" dirty="0" smtClean="0"/>
              <a:t>stärken</a:t>
            </a:r>
            <a:endParaRPr lang="de-DE" sz="4000" dirty="0"/>
          </a:p>
          <a:p>
            <a:r>
              <a:rPr lang="de-DE" dirty="0"/>
              <a:t>angemessene Schulraumgestaltung für inklusives Lernen und Zusammenwirken entwickeln</a:t>
            </a:r>
            <a:endParaRPr lang="de-DE" sz="4000" dirty="0"/>
          </a:p>
          <a:p>
            <a:r>
              <a:rPr lang="de-DE" dirty="0" smtClean="0"/>
              <a:t>Einsatz </a:t>
            </a:r>
            <a:r>
              <a:rPr lang="de-DE" dirty="0"/>
              <a:t>assistierender Technologien </a:t>
            </a:r>
            <a:r>
              <a:rPr lang="de-DE" dirty="0" smtClean="0"/>
              <a:t>verstärkten</a:t>
            </a:r>
          </a:p>
          <a:p>
            <a:r>
              <a:rPr lang="de-DE" dirty="0" smtClean="0"/>
              <a:t>Barrierefreiheit erhöhen</a:t>
            </a:r>
            <a:endParaRPr lang="de-DE" dirty="0"/>
          </a:p>
        </p:txBody>
      </p:sp>
    </p:spTree>
    <p:extLst>
      <p:ext uri="{BB962C8B-B14F-4D97-AF65-F5344CB8AC3E}">
        <p14:creationId xmlns:p14="http://schemas.microsoft.com/office/powerpoint/2010/main" val="325052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5793" y="341585"/>
            <a:ext cx="5772560" cy="1129862"/>
          </a:xfrm>
        </p:spPr>
        <p:txBody>
          <a:bodyPr/>
          <a:lstStyle/>
          <a:p>
            <a:r>
              <a:rPr lang="de-AT" dirty="0" smtClean="0"/>
              <a:t>Maßnahmen seitens der Bildungsforschung</a:t>
            </a:r>
            <a:endParaRPr lang="de-DE" dirty="0"/>
          </a:p>
        </p:txBody>
      </p:sp>
      <p:sp>
        <p:nvSpPr>
          <p:cNvPr id="3" name="Inhaltsplatzhalter 2"/>
          <p:cNvSpPr>
            <a:spLocks noGrp="1"/>
          </p:cNvSpPr>
          <p:nvPr>
            <p:ph idx="1"/>
          </p:nvPr>
        </p:nvSpPr>
        <p:spPr>
          <a:xfrm>
            <a:off x="805793" y="1821794"/>
            <a:ext cx="8116265" cy="4090276"/>
          </a:xfrm>
        </p:spPr>
        <p:txBody>
          <a:bodyPr>
            <a:normAutofit fontScale="70000" lnSpcReduction="20000"/>
          </a:bodyPr>
          <a:lstStyle/>
          <a:p>
            <a:r>
              <a:rPr lang="de-DE" dirty="0" smtClean="0"/>
              <a:t>Neudefinition </a:t>
            </a:r>
            <a:r>
              <a:rPr lang="de-DE" dirty="0"/>
              <a:t>von Theorie und </a:t>
            </a:r>
            <a:r>
              <a:rPr lang="de-DE" dirty="0" err="1"/>
              <a:t>Praxeologie</a:t>
            </a:r>
            <a:r>
              <a:rPr lang="de-DE" dirty="0"/>
              <a:t> der Sonderpädagogik und der Fachdidaktiken, Entwicklung des Forschungs- und Lehrgebietes „Inklusive Pädagogik“</a:t>
            </a:r>
            <a:endParaRPr lang="de-DE" sz="4000" dirty="0"/>
          </a:p>
          <a:p>
            <a:r>
              <a:rPr lang="de-DE" dirty="0" smtClean="0"/>
              <a:t>Qualitätsentwicklung der neuen </a:t>
            </a:r>
            <a:r>
              <a:rPr lang="de-DE" dirty="0" err="1" smtClean="0"/>
              <a:t>Lehrer_innenausbildung</a:t>
            </a:r>
            <a:r>
              <a:rPr lang="de-DE" dirty="0" smtClean="0"/>
              <a:t> </a:t>
            </a:r>
            <a:r>
              <a:rPr lang="de-DE" dirty="0"/>
              <a:t>(„generalisierte </a:t>
            </a:r>
            <a:r>
              <a:rPr lang="de-DE" dirty="0" err="1"/>
              <a:t>SpezialistInnen</a:t>
            </a:r>
            <a:r>
              <a:rPr lang="de-DE" dirty="0"/>
              <a:t>“), rasche und bedarfsgerechte Angebote an Lehrerfort- und -weiterbildungen</a:t>
            </a:r>
            <a:endParaRPr lang="de-DE" sz="4000" dirty="0"/>
          </a:p>
          <a:p>
            <a:r>
              <a:rPr lang="de-DE" dirty="0"/>
              <a:t>Qualifizierung der </a:t>
            </a:r>
            <a:r>
              <a:rPr lang="de-DE" dirty="0" err="1" smtClean="0"/>
              <a:t>Schulleiter_innen</a:t>
            </a:r>
            <a:endParaRPr lang="de-DE" sz="4000" dirty="0"/>
          </a:p>
          <a:p>
            <a:r>
              <a:rPr lang="de-AT" dirty="0"/>
              <a:t>Aufbau einer umfassenden </a:t>
            </a:r>
            <a:r>
              <a:rPr lang="de-AT" dirty="0" smtClean="0"/>
              <a:t>wissenschaftlichen Begleitung der IMR (ähnlich </a:t>
            </a:r>
            <a:r>
              <a:rPr lang="de-AT" dirty="0"/>
              <a:t>wie in </a:t>
            </a:r>
            <a:r>
              <a:rPr lang="de-AT" dirty="0" smtClean="0"/>
              <a:t>der Aufbauphase</a:t>
            </a:r>
            <a:r>
              <a:rPr lang="de-AT" dirty="0"/>
              <a:t>, sowohl entwicklungsstützend-formativ als auch ergebnisbewertend-</a:t>
            </a:r>
            <a:r>
              <a:rPr lang="de-AT" dirty="0" err="1"/>
              <a:t>summativ</a:t>
            </a:r>
            <a:r>
              <a:rPr lang="de-AT" dirty="0"/>
              <a:t>, Fokus aber nicht auf Klasse, sondern auf Schule und </a:t>
            </a:r>
            <a:r>
              <a:rPr lang="de-AT" dirty="0" smtClean="0"/>
              <a:t>Kommune)</a:t>
            </a:r>
          </a:p>
          <a:p>
            <a:r>
              <a:rPr lang="de-DE" dirty="0"/>
              <a:t>Materialentwicklung für effektive und effiziente Personalisierung des </a:t>
            </a:r>
            <a:r>
              <a:rPr lang="de-DE" dirty="0" smtClean="0"/>
              <a:t>Lernens</a:t>
            </a:r>
            <a:endParaRPr lang="de-DE" dirty="0"/>
          </a:p>
        </p:txBody>
      </p:sp>
    </p:spTree>
    <p:extLst>
      <p:ext uri="{BB962C8B-B14F-4D97-AF65-F5344CB8AC3E}">
        <p14:creationId xmlns:p14="http://schemas.microsoft.com/office/powerpoint/2010/main" val="1902899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t>Danke für die Aufmerksamkeit!</a:t>
            </a:r>
            <a:endParaRPr lang="de-DE" dirty="0"/>
          </a:p>
        </p:txBody>
      </p:sp>
      <p:sp>
        <p:nvSpPr>
          <p:cNvPr id="3" name="Untertitel 2"/>
          <p:cNvSpPr>
            <a:spLocks noGrp="1"/>
          </p:cNvSpPr>
          <p:nvPr>
            <p:ph type="subTitle" idx="1"/>
          </p:nvPr>
        </p:nvSpPr>
        <p:spPr>
          <a:xfrm>
            <a:off x="1371600" y="3684750"/>
            <a:ext cx="6400800" cy="2067979"/>
          </a:xfrm>
        </p:spPr>
        <p:txBody>
          <a:bodyPr>
            <a:normAutofit/>
          </a:bodyPr>
          <a:lstStyle/>
          <a:p>
            <a:endParaRPr lang="de-DE" dirty="0"/>
          </a:p>
          <a:p>
            <a:pPr>
              <a:spcAft>
                <a:spcPts val="400"/>
              </a:spcAft>
            </a:pPr>
            <a:r>
              <a:rPr lang="de-DE" b="1" dirty="0" smtClean="0">
                <a:solidFill>
                  <a:srgbClr val="586B79"/>
                </a:solidFill>
              </a:rPr>
              <a:t>Ewald </a:t>
            </a:r>
            <a:r>
              <a:rPr lang="de-DE" b="1" dirty="0" smtClean="0">
                <a:solidFill>
                  <a:srgbClr val="586B79"/>
                </a:solidFill>
              </a:rPr>
              <a:t>Feyerer</a:t>
            </a:r>
          </a:p>
        </p:txBody>
      </p:sp>
    </p:spTree>
    <p:extLst>
      <p:ext uri="{BB962C8B-B14F-4D97-AF65-F5344CB8AC3E}">
        <p14:creationId xmlns:p14="http://schemas.microsoft.com/office/powerpoint/2010/main" val="261806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IST-Situation, These 1</a:t>
            </a:r>
            <a:endParaRPr lang="de-DE" dirty="0"/>
          </a:p>
        </p:txBody>
      </p:sp>
      <p:sp>
        <p:nvSpPr>
          <p:cNvPr id="3" name="Inhaltsplatzhalter 2"/>
          <p:cNvSpPr>
            <a:spLocks noGrp="1"/>
          </p:cNvSpPr>
          <p:nvPr>
            <p:ph idx="1"/>
          </p:nvPr>
        </p:nvSpPr>
        <p:spPr/>
        <p:txBody>
          <a:bodyPr>
            <a:normAutofit/>
          </a:bodyPr>
          <a:lstStyle/>
          <a:p>
            <a:pPr marL="0" indent="0">
              <a:buNone/>
            </a:pPr>
            <a:r>
              <a:rPr lang="de-AT" dirty="0"/>
              <a:t>Österreich hat mit der Verankerung </a:t>
            </a:r>
            <a:r>
              <a:rPr lang="de-AT" dirty="0" smtClean="0"/>
              <a:t>der </a:t>
            </a:r>
            <a:r>
              <a:rPr lang="de-AT" dirty="0"/>
              <a:t>Integration im Jahre </a:t>
            </a:r>
            <a:r>
              <a:rPr lang="de-AT" dirty="0" smtClean="0"/>
              <a:t>1993 bzw. 1997 (Elternwahlrecht</a:t>
            </a:r>
            <a:r>
              <a:rPr lang="de-AT" dirty="0"/>
              <a:t>, Aufgabe aller </a:t>
            </a:r>
            <a:r>
              <a:rPr lang="de-AT" dirty="0" smtClean="0"/>
              <a:t>Schularten) eine </a:t>
            </a:r>
            <a:r>
              <a:rPr lang="de-AT" dirty="0"/>
              <a:t>im deutschen Sprachraum </a:t>
            </a:r>
            <a:r>
              <a:rPr lang="de-AT" dirty="0" smtClean="0"/>
              <a:t>als sehr erfolgreich zu bezeichnende </a:t>
            </a:r>
            <a:r>
              <a:rPr lang="de-AT" dirty="0"/>
              <a:t>De-Segregation </a:t>
            </a:r>
            <a:r>
              <a:rPr lang="de-AT" dirty="0" smtClean="0"/>
              <a:t>erreicht. Grundlage dafür war eine klare politische Strategie seitens des Unterrichts-ministeriums in der Aufbruchsphase.</a:t>
            </a:r>
            <a:endParaRPr lang="de-DE" dirty="0"/>
          </a:p>
        </p:txBody>
      </p:sp>
    </p:spTree>
    <p:extLst>
      <p:ext uri="{BB962C8B-B14F-4D97-AF65-F5344CB8AC3E}">
        <p14:creationId xmlns:p14="http://schemas.microsoft.com/office/powerpoint/2010/main" val="362190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BM Rudolf Scholten, 1992</a:t>
            </a:r>
            <a:endParaRPr lang="de-DE" dirty="0"/>
          </a:p>
        </p:txBody>
      </p:sp>
      <p:sp>
        <p:nvSpPr>
          <p:cNvPr id="3" name="Inhaltsplatzhalter 2"/>
          <p:cNvSpPr>
            <a:spLocks noGrp="1"/>
          </p:cNvSpPr>
          <p:nvPr>
            <p:ph idx="1"/>
          </p:nvPr>
        </p:nvSpPr>
        <p:spPr/>
        <p:txBody>
          <a:bodyPr>
            <a:normAutofit fontScale="85000" lnSpcReduction="10000"/>
          </a:bodyPr>
          <a:lstStyle/>
          <a:p>
            <a:pPr marL="0" indent="0">
              <a:buNone/>
            </a:pPr>
            <a:r>
              <a:rPr lang="de-DE" dirty="0" smtClean="0"/>
              <a:t>„Die Situation erfordert, dass das Unterrichts-ministerium die weitere Entwicklung nicht nur dem freien Spiel der freien Kräfte überlässt … In Abkehr von der bisher verfolgten Zielsetzung, in gesonderten Bildungseinrichtungen die beste mögliche Schule für behinderte Kinder zu entwickeln, sieht das Unterrichtsministerium die Entwicklung der Schule zu einer Schule unter Einschluss aller Kinder als zentrale Notwendigkeit zur Wahrung des Wohles behinderter wie nichtbehinderter Kinder.“</a:t>
            </a:r>
            <a:endParaRPr lang="de-DE" dirty="0"/>
          </a:p>
        </p:txBody>
      </p:sp>
    </p:spTree>
    <p:extLst>
      <p:ext uri="{BB962C8B-B14F-4D97-AF65-F5344CB8AC3E}">
        <p14:creationId xmlns:p14="http://schemas.microsoft.com/office/powerpoint/2010/main" val="3518333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6903628" y="2204865"/>
            <a:ext cx="2060860" cy="861774"/>
          </a:xfrm>
          <a:prstGeom prst="rect">
            <a:avLst/>
          </a:prstGeom>
          <a:noFill/>
        </p:spPr>
        <p:txBody>
          <a:bodyPr wrap="square" rtlCol="0">
            <a:spAutoFit/>
          </a:bodyPr>
          <a:lstStyle/>
          <a:p>
            <a:pPr algn="r"/>
            <a:r>
              <a:rPr lang="de-DE" dirty="0" smtClean="0">
                <a:solidFill>
                  <a:prstClr val="black"/>
                </a:solidFill>
              </a:rPr>
              <a:t>NBB </a:t>
            </a:r>
            <a:r>
              <a:rPr lang="de-DE" dirty="0">
                <a:solidFill>
                  <a:prstClr val="black"/>
                </a:solidFill>
              </a:rPr>
              <a:t>2016 (</a:t>
            </a:r>
            <a:r>
              <a:rPr lang="de-DE" dirty="0" err="1">
                <a:solidFill>
                  <a:prstClr val="black"/>
                </a:solidFill>
              </a:rPr>
              <a:t>bifie</a:t>
            </a:r>
            <a:r>
              <a:rPr lang="de-DE" dirty="0">
                <a:solidFill>
                  <a:prstClr val="black"/>
                </a:solidFill>
              </a:rPr>
              <a:t>) </a:t>
            </a:r>
            <a:endParaRPr lang="de-DE" dirty="0" smtClean="0">
              <a:solidFill>
                <a:prstClr val="black"/>
              </a:solidFill>
            </a:endParaRPr>
          </a:p>
          <a:p>
            <a:pPr algn="r"/>
            <a:r>
              <a:rPr lang="de-DE" sz="1600" dirty="0" smtClean="0">
                <a:solidFill>
                  <a:prstClr val="black"/>
                </a:solidFill>
              </a:rPr>
              <a:t>(Zahlen aus 2013/14)</a:t>
            </a:r>
            <a:endParaRPr lang="de-DE" sz="1600" dirty="0">
              <a:solidFill>
                <a:prstClr val="black"/>
              </a:solidFill>
            </a:endParaRPr>
          </a:p>
        </p:txBody>
      </p:sp>
      <p:sp>
        <p:nvSpPr>
          <p:cNvPr id="6" name="Titel 1"/>
          <p:cNvSpPr>
            <a:spLocks noGrp="1"/>
          </p:cNvSpPr>
          <p:nvPr>
            <p:ph type="title"/>
          </p:nvPr>
        </p:nvSpPr>
        <p:spPr>
          <a:xfrm>
            <a:off x="457204" y="274638"/>
            <a:ext cx="6346825" cy="1143000"/>
          </a:xfrm>
        </p:spPr>
        <p:txBody>
          <a:bodyPr/>
          <a:lstStyle/>
          <a:p>
            <a:r>
              <a:rPr lang="de-DE" dirty="0" smtClean="0"/>
              <a:t>Segregations-</a:t>
            </a:r>
            <a:r>
              <a:rPr lang="de-DE" dirty="0"/>
              <a:t> </a:t>
            </a:r>
            <a:r>
              <a:rPr lang="de-DE" dirty="0" smtClean="0"/>
              <a:t>und SPF-Quotient</a:t>
            </a:r>
            <a:endParaRPr lang="de-DE" dirty="0"/>
          </a:p>
        </p:txBody>
      </p:sp>
      <p:sp>
        <p:nvSpPr>
          <p:cNvPr id="18" name="Textfeld 17"/>
          <p:cNvSpPr txBox="1"/>
          <p:nvPr/>
        </p:nvSpPr>
        <p:spPr>
          <a:xfrm>
            <a:off x="6804248" y="3218181"/>
            <a:ext cx="2312640" cy="1815882"/>
          </a:xfrm>
          <a:prstGeom prst="rect">
            <a:avLst/>
          </a:prstGeom>
          <a:noFill/>
        </p:spPr>
        <p:txBody>
          <a:bodyPr wrap="square" rtlCol="0">
            <a:spAutoFit/>
          </a:bodyPr>
          <a:lstStyle/>
          <a:p>
            <a:pPr algn="r"/>
            <a:r>
              <a:rPr lang="de-DE" sz="1400" dirty="0" smtClean="0">
                <a:solidFill>
                  <a:prstClr val="black"/>
                </a:solidFill>
              </a:rPr>
              <a:t>12.100 SO-Schüler/innen,</a:t>
            </a:r>
          </a:p>
          <a:p>
            <a:pPr algn="r"/>
            <a:r>
              <a:rPr lang="de-DE" sz="1400" dirty="0" smtClean="0">
                <a:solidFill>
                  <a:prstClr val="black"/>
                </a:solidFill>
              </a:rPr>
              <a:t>(3,5% weniger als 2006/07); </a:t>
            </a:r>
          </a:p>
          <a:p>
            <a:pPr algn="r"/>
            <a:r>
              <a:rPr lang="de-DE" sz="1400" dirty="0" smtClean="0">
                <a:solidFill>
                  <a:prstClr val="black"/>
                </a:solidFill>
              </a:rPr>
              <a:t>63 % männlich;</a:t>
            </a:r>
          </a:p>
          <a:p>
            <a:pPr algn="r"/>
            <a:r>
              <a:rPr lang="de-DE" sz="1400" dirty="0" smtClean="0">
                <a:solidFill>
                  <a:prstClr val="black"/>
                </a:solidFill>
              </a:rPr>
              <a:t>SPF-Quote 3,6% vs. 5,5% nach Sprache;</a:t>
            </a:r>
          </a:p>
          <a:p>
            <a:pPr algn="r"/>
            <a:r>
              <a:rPr lang="de-DE" sz="1400" dirty="0">
                <a:solidFill>
                  <a:prstClr val="black"/>
                </a:solidFill>
              </a:rPr>
              <a:t>SPF-Quote </a:t>
            </a:r>
            <a:r>
              <a:rPr lang="de-DE" sz="1400" dirty="0" smtClean="0">
                <a:solidFill>
                  <a:prstClr val="black"/>
                </a:solidFill>
              </a:rPr>
              <a:t>3,3% (Stufen 0-4) vs</a:t>
            </a:r>
            <a:r>
              <a:rPr lang="de-DE" sz="1400" dirty="0">
                <a:solidFill>
                  <a:prstClr val="black"/>
                </a:solidFill>
              </a:rPr>
              <a:t>. </a:t>
            </a:r>
            <a:r>
              <a:rPr lang="de-DE" sz="1400" dirty="0" smtClean="0">
                <a:solidFill>
                  <a:prstClr val="black"/>
                </a:solidFill>
              </a:rPr>
              <a:t>4,8% (Stufen 5-8)</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57" y="1618857"/>
            <a:ext cx="6371679" cy="43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kt 1"/>
          <p:cNvGraphicFramePr>
            <a:graphicFrameLocks noChangeAspect="1"/>
          </p:cNvGraphicFramePr>
          <p:nvPr>
            <p:extLst>
              <p:ext uri="{D42A27DB-BD31-4B8C-83A1-F6EECF244321}">
                <p14:modId xmlns:p14="http://schemas.microsoft.com/office/powerpoint/2010/main" val="2726804164"/>
              </p:ext>
            </p:extLst>
          </p:nvPr>
        </p:nvGraphicFramePr>
        <p:xfrm>
          <a:off x="-108520" y="-68242"/>
          <a:ext cx="9269708" cy="692624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p:cNvSpPr txBox="1"/>
          <p:nvPr/>
        </p:nvSpPr>
        <p:spPr>
          <a:xfrm>
            <a:off x="1547663" y="6001252"/>
            <a:ext cx="6768751" cy="461665"/>
          </a:xfrm>
          <a:prstGeom prst="rect">
            <a:avLst/>
          </a:prstGeom>
          <a:noFill/>
        </p:spPr>
        <p:txBody>
          <a:bodyPr wrap="square" rtlCol="0">
            <a:spAutoFit/>
          </a:bodyPr>
          <a:lstStyle/>
          <a:p>
            <a:r>
              <a:rPr lang="de-DE" sz="2400" dirty="0" smtClean="0"/>
              <a:t>Aber: De-Segregation ist noch nicht Inklusion!</a:t>
            </a:r>
            <a:endParaRPr lang="de-DE" sz="2400" dirty="0"/>
          </a:p>
        </p:txBody>
      </p:sp>
    </p:spTree>
    <p:extLst>
      <p:ext uri="{BB962C8B-B14F-4D97-AF65-F5344CB8AC3E}">
        <p14:creationId xmlns:p14="http://schemas.microsoft.com/office/powerpoint/2010/main" val="2145434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cs typeface="Arial" panose="020B0604020202020204" pitchFamily="34" charset="0"/>
              </a:rPr>
              <a:t>IST-Stand</a:t>
            </a:r>
            <a:r>
              <a:rPr lang="en-GB" i="1" dirty="0" smtClean="0">
                <a:cs typeface="Arial" panose="020B0604020202020204" pitchFamily="34" charset="0"/>
              </a:rPr>
              <a:t> </a:t>
            </a:r>
            <a:r>
              <a:rPr lang="en-GB" sz="2400" dirty="0" smtClean="0">
                <a:cs typeface="Arial" panose="020B0604020202020204" pitchFamily="34" charset="0"/>
              </a:rPr>
              <a:t>(NBB 2015, </a:t>
            </a:r>
            <a:r>
              <a:rPr lang="en-GB" sz="2400" dirty="0" err="1" smtClean="0">
                <a:cs typeface="Arial" panose="020B0604020202020204" pitchFamily="34" charset="0"/>
              </a:rPr>
              <a:t>Zahlen</a:t>
            </a:r>
            <a:r>
              <a:rPr lang="en-GB" sz="2400" dirty="0" smtClean="0">
                <a:cs typeface="Arial" panose="020B0604020202020204" pitchFamily="34" charset="0"/>
              </a:rPr>
              <a:t> </a:t>
            </a:r>
            <a:r>
              <a:rPr lang="en-GB" sz="2400" dirty="0" err="1" smtClean="0">
                <a:cs typeface="Arial" panose="020B0604020202020204" pitchFamily="34" charset="0"/>
              </a:rPr>
              <a:t>aus</a:t>
            </a:r>
            <a:r>
              <a:rPr lang="en-GB" sz="2400" dirty="0" smtClean="0">
                <a:cs typeface="Arial" panose="020B0604020202020204" pitchFamily="34" charset="0"/>
              </a:rPr>
              <a:t> 2013/2014</a:t>
            </a:r>
            <a:r>
              <a:rPr lang="en-GB" sz="2400" dirty="0">
                <a:cs typeface="Arial" panose="020B0604020202020204" pitchFamily="34" charset="0"/>
              </a:rPr>
              <a:t>)</a:t>
            </a:r>
            <a:endParaRPr lang="de-DE"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27" y="1730136"/>
            <a:ext cx="4671634" cy="4293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5691431" y="1826746"/>
            <a:ext cx="3024336" cy="4185761"/>
          </a:xfrm>
          <a:prstGeom prst="rect">
            <a:avLst/>
          </a:prstGeom>
          <a:noFill/>
        </p:spPr>
        <p:txBody>
          <a:bodyPr wrap="square" rtlCol="0">
            <a:spAutoFit/>
          </a:bodyPr>
          <a:lstStyle/>
          <a:p>
            <a:pPr algn="r"/>
            <a:r>
              <a:rPr lang="en-GB" b="1" dirty="0" smtClean="0">
                <a:solidFill>
                  <a:srgbClr val="586B79"/>
                </a:solidFill>
              </a:rPr>
              <a:t>2013/14:</a:t>
            </a:r>
          </a:p>
          <a:p>
            <a:pPr algn="r"/>
            <a:r>
              <a:rPr lang="en-GB" dirty="0" smtClean="0">
                <a:solidFill>
                  <a:srgbClr val="586B79"/>
                </a:solidFill>
              </a:rPr>
              <a:t>30.200 SPF</a:t>
            </a:r>
            <a:r>
              <a:rPr lang="en-GB" dirty="0">
                <a:solidFill>
                  <a:srgbClr val="586B79"/>
                </a:solidFill>
              </a:rPr>
              <a:t> </a:t>
            </a:r>
            <a:r>
              <a:rPr lang="en-GB" dirty="0" smtClean="0">
                <a:solidFill>
                  <a:srgbClr val="586B79"/>
                </a:solidFill>
              </a:rPr>
              <a:t>(= 4%);</a:t>
            </a:r>
          </a:p>
          <a:p>
            <a:pPr algn="r"/>
            <a:r>
              <a:rPr lang="en-GB" dirty="0" smtClean="0">
                <a:solidFill>
                  <a:srgbClr val="586B79"/>
                </a:solidFill>
              </a:rPr>
              <a:t>60% </a:t>
            </a:r>
            <a:r>
              <a:rPr lang="en-GB" dirty="0" err="1" smtClean="0">
                <a:solidFill>
                  <a:srgbClr val="586B79"/>
                </a:solidFill>
              </a:rPr>
              <a:t>integriert</a:t>
            </a:r>
            <a:endParaRPr lang="en-GB" dirty="0" smtClean="0">
              <a:solidFill>
                <a:srgbClr val="586B79"/>
              </a:solidFill>
            </a:endParaRPr>
          </a:p>
          <a:p>
            <a:pPr algn="r"/>
            <a:endParaRPr lang="en-GB" dirty="0" smtClean="0">
              <a:solidFill>
                <a:prstClr val="black"/>
              </a:solidFill>
            </a:endParaRPr>
          </a:p>
          <a:p>
            <a:pPr algn="r"/>
            <a:r>
              <a:rPr lang="en-GB" b="1" dirty="0" smtClean="0">
                <a:solidFill>
                  <a:srgbClr val="586B79"/>
                </a:solidFill>
              </a:rPr>
              <a:t>2006/07:</a:t>
            </a:r>
          </a:p>
          <a:p>
            <a:pPr algn="r"/>
            <a:r>
              <a:rPr lang="en-GB" dirty="0" smtClean="0">
                <a:solidFill>
                  <a:srgbClr val="586B79"/>
                </a:solidFill>
              </a:rPr>
              <a:t>27.700 SPF</a:t>
            </a:r>
            <a:r>
              <a:rPr lang="en-GB" dirty="0">
                <a:solidFill>
                  <a:srgbClr val="586B79"/>
                </a:solidFill>
              </a:rPr>
              <a:t> </a:t>
            </a:r>
            <a:r>
              <a:rPr lang="en-GB" dirty="0" smtClean="0">
                <a:solidFill>
                  <a:srgbClr val="586B79"/>
                </a:solidFill>
              </a:rPr>
              <a:t>(= 3.3%);</a:t>
            </a:r>
          </a:p>
          <a:p>
            <a:pPr algn="r"/>
            <a:r>
              <a:rPr lang="en-GB" dirty="0" smtClean="0">
                <a:solidFill>
                  <a:srgbClr val="586B79"/>
                </a:solidFill>
              </a:rPr>
              <a:t>55% </a:t>
            </a:r>
            <a:r>
              <a:rPr lang="en-GB" dirty="0" err="1" smtClean="0">
                <a:solidFill>
                  <a:srgbClr val="586B79"/>
                </a:solidFill>
              </a:rPr>
              <a:t>integriert</a:t>
            </a:r>
            <a:endParaRPr lang="en-GB" dirty="0" smtClean="0">
              <a:solidFill>
                <a:srgbClr val="586B79"/>
              </a:solidFill>
            </a:endParaRPr>
          </a:p>
          <a:p>
            <a:pPr algn="r"/>
            <a:endParaRPr lang="en-GB" dirty="0" smtClean="0">
              <a:solidFill>
                <a:prstClr val="black"/>
              </a:solidFill>
            </a:endParaRPr>
          </a:p>
          <a:p>
            <a:pPr algn="r"/>
            <a:r>
              <a:rPr lang="en-GB" dirty="0" smtClean="0">
                <a:solidFill>
                  <a:srgbClr val="586B79"/>
                </a:solidFill>
              </a:rPr>
              <a:t>+8,9% SPF</a:t>
            </a:r>
          </a:p>
          <a:p>
            <a:pPr algn="r"/>
            <a:r>
              <a:rPr lang="en-GB" dirty="0" smtClean="0">
                <a:solidFill>
                  <a:srgbClr val="586B79"/>
                </a:solidFill>
              </a:rPr>
              <a:t>-9,6 % SchülerInnen</a:t>
            </a:r>
          </a:p>
          <a:p>
            <a:pPr algn="r"/>
            <a:r>
              <a:rPr lang="en-GB" dirty="0" smtClean="0">
                <a:solidFill>
                  <a:srgbClr val="586B79"/>
                </a:solidFill>
              </a:rPr>
              <a:t>-3,5% </a:t>
            </a:r>
            <a:r>
              <a:rPr lang="en-GB" dirty="0" err="1" smtClean="0">
                <a:solidFill>
                  <a:srgbClr val="586B79"/>
                </a:solidFill>
              </a:rPr>
              <a:t>SonderschülerInnen</a:t>
            </a:r>
            <a:endParaRPr lang="en-GB" dirty="0" smtClean="0">
              <a:solidFill>
                <a:srgbClr val="586B79"/>
              </a:solidFill>
            </a:endParaRPr>
          </a:p>
          <a:p>
            <a:pPr algn="r"/>
            <a:endParaRPr lang="en-GB" dirty="0">
              <a:solidFill>
                <a:srgbClr val="586B79"/>
              </a:solidFill>
            </a:endParaRPr>
          </a:p>
          <a:p>
            <a:pPr algn="r"/>
            <a:r>
              <a:rPr lang="en-GB" dirty="0" err="1">
                <a:solidFill>
                  <a:srgbClr val="586B79"/>
                </a:solidFill>
              </a:rPr>
              <a:t>e</a:t>
            </a:r>
            <a:r>
              <a:rPr lang="en-GB" dirty="0" err="1" smtClean="0">
                <a:solidFill>
                  <a:srgbClr val="586B79"/>
                </a:solidFill>
              </a:rPr>
              <a:t>norme</a:t>
            </a:r>
            <a:r>
              <a:rPr lang="en-GB" dirty="0" smtClean="0">
                <a:solidFill>
                  <a:srgbClr val="586B79"/>
                </a:solidFill>
              </a:rPr>
              <a:t> </a:t>
            </a:r>
            <a:r>
              <a:rPr lang="en-GB" dirty="0" err="1" smtClean="0">
                <a:solidFill>
                  <a:srgbClr val="586B79"/>
                </a:solidFill>
              </a:rPr>
              <a:t>Bundesländerunterschiede</a:t>
            </a:r>
            <a:endParaRPr lang="en-GB" dirty="0" smtClean="0">
              <a:solidFill>
                <a:srgbClr val="586B79"/>
              </a:solidFill>
            </a:endParaRPr>
          </a:p>
          <a:p>
            <a:pPr algn="r"/>
            <a:endParaRPr lang="de-DE" sz="1400" dirty="0" smtClean="0">
              <a:solidFill>
                <a:srgbClr val="586B79"/>
              </a:solidFill>
            </a:endParaRPr>
          </a:p>
        </p:txBody>
      </p:sp>
      <p:sp>
        <p:nvSpPr>
          <p:cNvPr id="7" name="Textfeld 6"/>
          <p:cNvSpPr txBox="1"/>
          <p:nvPr/>
        </p:nvSpPr>
        <p:spPr>
          <a:xfrm>
            <a:off x="883998" y="5638333"/>
            <a:ext cx="4020493" cy="338554"/>
          </a:xfrm>
          <a:prstGeom prst="rect">
            <a:avLst/>
          </a:prstGeom>
          <a:noFill/>
        </p:spPr>
        <p:txBody>
          <a:bodyPr wrap="square" rtlCol="0">
            <a:spAutoFit/>
          </a:bodyPr>
          <a:lstStyle/>
          <a:p>
            <a:pPr algn="r" defTabSz="914400" fontAlgn="auto">
              <a:spcBef>
                <a:spcPts val="0"/>
              </a:spcBef>
              <a:spcAft>
                <a:spcPts val="0"/>
              </a:spcAft>
            </a:pPr>
            <a:r>
              <a:rPr lang="de-DE" sz="1600" i="1" u="sng" dirty="0" smtClean="0">
                <a:solidFill>
                  <a:srgbClr val="586B79"/>
                </a:solidFill>
                <a:latin typeface="Calibri"/>
              </a:rPr>
              <a:t>Bildungsdokumentation 2013/14 (NBB 2015) </a:t>
            </a:r>
            <a:endParaRPr lang="de-DE" sz="1600" i="1" u="sng" dirty="0">
              <a:solidFill>
                <a:srgbClr val="586B79"/>
              </a:solidFill>
              <a:latin typeface="Calibri"/>
            </a:endParaRPr>
          </a:p>
        </p:txBody>
      </p:sp>
      <p:sp>
        <p:nvSpPr>
          <p:cNvPr id="8" name="Ellipse 7"/>
          <p:cNvSpPr/>
          <p:nvPr/>
        </p:nvSpPr>
        <p:spPr>
          <a:xfrm>
            <a:off x="683572" y="4797152"/>
            <a:ext cx="360040" cy="723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3501744" y="4797152"/>
            <a:ext cx="28803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4451539" y="4752905"/>
            <a:ext cx="28803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683572" y="2991567"/>
            <a:ext cx="483650" cy="307777"/>
          </a:xfrm>
          <a:prstGeom prst="rect">
            <a:avLst/>
          </a:prstGeom>
          <a:noFill/>
        </p:spPr>
        <p:txBody>
          <a:bodyPr wrap="square" rtlCol="0">
            <a:spAutoFit/>
          </a:bodyPr>
          <a:lstStyle/>
          <a:p>
            <a:r>
              <a:rPr lang="de-DE" sz="1400" dirty="0" smtClean="0"/>
              <a:t>4%</a:t>
            </a:r>
            <a:endParaRPr lang="de-DE" sz="1400" dirty="0"/>
          </a:p>
        </p:txBody>
      </p:sp>
      <p:sp>
        <p:nvSpPr>
          <p:cNvPr id="12" name="Textfeld 11"/>
          <p:cNvSpPr txBox="1"/>
          <p:nvPr/>
        </p:nvSpPr>
        <p:spPr>
          <a:xfrm>
            <a:off x="3897802" y="3321443"/>
            <a:ext cx="614670" cy="307777"/>
          </a:xfrm>
          <a:prstGeom prst="rect">
            <a:avLst/>
          </a:prstGeom>
          <a:noFill/>
        </p:spPr>
        <p:txBody>
          <a:bodyPr wrap="square" rtlCol="0">
            <a:spAutoFit/>
          </a:bodyPr>
          <a:lstStyle/>
          <a:p>
            <a:r>
              <a:rPr lang="de-DE" sz="1400" dirty="0" smtClean="0"/>
              <a:t>3,2%</a:t>
            </a:r>
            <a:endParaRPr lang="de-DE" sz="1400" dirty="0"/>
          </a:p>
        </p:txBody>
      </p:sp>
      <p:sp>
        <p:nvSpPr>
          <p:cNvPr id="13" name="Textfeld 12"/>
          <p:cNvSpPr txBox="1"/>
          <p:nvPr/>
        </p:nvSpPr>
        <p:spPr>
          <a:xfrm>
            <a:off x="4388218" y="2526451"/>
            <a:ext cx="603617" cy="307777"/>
          </a:xfrm>
          <a:prstGeom prst="rect">
            <a:avLst/>
          </a:prstGeom>
          <a:noFill/>
        </p:spPr>
        <p:txBody>
          <a:bodyPr wrap="square" rtlCol="0">
            <a:spAutoFit/>
          </a:bodyPr>
          <a:lstStyle/>
          <a:p>
            <a:r>
              <a:rPr lang="de-DE" sz="1400" dirty="0" smtClean="0"/>
              <a:t>5,3%</a:t>
            </a:r>
            <a:endParaRPr lang="de-DE" sz="1400" dirty="0"/>
          </a:p>
        </p:txBody>
      </p:sp>
    </p:spTree>
    <p:extLst>
      <p:ext uri="{BB962C8B-B14F-4D97-AF65-F5344CB8AC3E}">
        <p14:creationId xmlns:p14="http://schemas.microsoft.com/office/powerpoint/2010/main" val="4050107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3114" y="354537"/>
            <a:ext cx="7067128" cy="1143000"/>
          </a:xfrm>
        </p:spPr>
        <p:txBody>
          <a:bodyPr>
            <a:normAutofit fontScale="90000"/>
          </a:bodyPr>
          <a:lstStyle/>
          <a:p>
            <a:r>
              <a:rPr lang="en-GB" sz="3200" dirty="0" err="1" smtClean="0">
                <a:solidFill>
                  <a:srgbClr val="586B79"/>
                </a:solidFill>
                <a:cs typeface="Arial" panose="020B0604020202020204" pitchFamily="34" charset="0"/>
              </a:rPr>
              <a:t>Schüler_innen</a:t>
            </a:r>
            <a:r>
              <a:rPr lang="en-GB" sz="3200" dirty="0" smtClean="0">
                <a:solidFill>
                  <a:srgbClr val="586B79"/>
                </a:solidFill>
                <a:cs typeface="Arial" panose="020B0604020202020204" pitchFamily="34" charset="0"/>
              </a:rPr>
              <a:t> </a:t>
            </a:r>
            <a:r>
              <a:rPr lang="en-GB" sz="3200" dirty="0" err="1" smtClean="0">
                <a:solidFill>
                  <a:srgbClr val="586B79"/>
                </a:solidFill>
                <a:cs typeface="Arial" panose="020B0604020202020204" pitchFamily="34" charset="0"/>
              </a:rPr>
              <a:t>mit</a:t>
            </a:r>
            <a:r>
              <a:rPr lang="en-GB" sz="3200" dirty="0" smtClean="0">
                <a:solidFill>
                  <a:srgbClr val="586B79"/>
                </a:solidFill>
                <a:cs typeface="Arial" panose="020B0604020202020204" pitchFamily="34" charset="0"/>
              </a:rPr>
              <a:t> </a:t>
            </a:r>
            <a:r>
              <a:rPr lang="en-GB" sz="3200" dirty="0" err="1" smtClean="0">
                <a:solidFill>
                  <a:srgbClr val="586B79"/>
                </a:solidFill>
                <a:cs typeface="Arial" panose="020B0604020202020204" pitchFamily="34" charset="0"/>
              </a:rPr>
              <a:t>SpF</a:t>
            </a:r>
            <a:r>
              <a:rPr lang="en-GB" sz="3200" dirty="0" smtClean="0">
                <a:solidFill>
                  <a:srgbClr val="586B79"/>
                </a:solidFill>
                <a:cs typeface="Arial" panose="020B0604020202020204" pitchFamily="34" charset="0"/>
              </a:rPr>
              <a:t> </a:t>
            </a:r>
            <a:r>
              <a:rPr lang="en-GB" sz="3200" dirty="0" err="1" smtClean="0">
                <a:solidFill>
                  <a:srgbClr val="586B79"/>
                </a:solidFill>
                <a:cs typeface="Arial" panose="020B0604020202020204" pitchFamily="34" charset="0"/>
              </a:rPr>
              <a:t>nach</a:t>
            </a:r>
            <a:r>
              <a:rPr lang="en-GB" sz="3200" dirty="0" smtClean="0">
                <a:solidFill>
                  <a:srgbClr val="586B79"/>
                </a:solidFill>
                <a:cs typeface="Arial" panose="020B0604020202020204" pitchFamily="34" charset="0"/>
              </a:rPr>
              <a:t> </a:t>
            </a:r>
            <a:br>
              <a:rPr lang="en-GB" sz="3200" dirty="0" smtClean="0">
                <a:solidFill>
                  <a:srgbClr val="586B79"/>
                </a:solidFill>
                <a:cs typeface="Arial" panose="020B0604020202020204" pitchFamily="34" charset="0"/>
              </a:rPr>
            </a:br>
            <a:r>
              <a:rPr lang="en-GB" sz="3200" dirty="0" err="1" smtClean="0">
                <a:solidFill>
                  <a:srgbClr val="586B79"/>
                </a:solidFill>
                <a:cs typeface="Arial" panose="020B0604020202020204" pitchFamily="34" charset="0"/>
              </a:rPr>
              <a:t>Geschlecht</a:t>
            </a:r>
            <a:r>
              <a:rPr lang="en-GB" sz="3200" dirty="0" smtClean="0">
                <a:solidFill>
                  <a:srgbClr val="586B79"/>
                </a:solidFill>
                <a:cs typeface="Arial" panose="020B0604020202020204" pitchFamily="34" charset="0"/>
              </a:rPr>
              <a:t>, </a:t>
            </a:r>
            <a:r>
              <a:rPr lang="en-GB" sz="3200" dirty="0" err="1" smtClean="0">
                <a:solidFill>
                  <a:srgbClr val="586B79"/>
                </a:solidFill>
                <a:cs typeface="Arial" panose="020B0604020202020204" pitchFamily="34" charset="0"/>
              </a:rPr>
              <a:t>Schulstufe</a:t>
            </a:r>
            <a:r>
              <a:rPr lang="en-GB" sz="3200" dirty="0" smtClean="0">
                <a:solidFill>
                  <a:srgbClr val="586B79"/>
                </a:solidFill>
                <a:cs typeface="Arial" panose="020B0604020202020204" pitchFamily="34" charset="0"/>
              </a:rPr>
              <a:t> und </a:t>
            </a:r>
            <a:r>
              <a:rPr lang="en-GB" sz="3200" dirty="0" err="1" smtClean="0">
                <a:solidFill>
                  <a:srgbClr val="586B79"/>
                </a:solidFill>
                <a:cs typeface="Arial" panose="020B0604020202020204" pitchFamily="34" charset="0"/>
              </a:rPr>
              <a:t>Alltagssprache</a:t>
            </a:r>
            <a:endParaRPr lang="de-DE" dirty="0">
              <a:solidFill>
                <a:srgbClr val="586B79"/>
              </a:solidFill>
            </a:endParaRPr>
          </a:p>
        </p:txBody>
      </p:sp>
      <p:sp>
        <p:nvSpPr>
          <p:cNvPr id="3" name="Foliennummernplatzhalter 2"/>
          <p:cNvSpPr>
            <a:spLocks noGrp="1"/>
          </p:cNvSpPr>
          <p:nvPr>
            <p:ph type="sldNum" sz="quarter" idx="12"/>
          </p:nvPr>
        </p:nvSpPr>
        <p:spPr/>
        <p:txBody>
          <a:bodyPr/>
          <a:lstStyle/>
          <a:p>
            <a:fld id="{C1BCCF0C-3D15-4E45-8304-6CE4A1E6EBB2}" type="slidenum">
              <a:rPr lang="de-DE" altLang="de-DE" smtClean="0">
                <a:solidFill>
                  <a:prstClr val="black"/>
                </a:solidFill>
                <a:ea typeface="ＭＳ Ｐゴシック" pitchFamily="-112" charset="-128"/>
              </a:rPr>
              <a:pPr/>
              <a:t>7</a:t>
            </a:fld>
            <a:endParaRPr lang="de-DE" altLang="de-DE">
              <a:solidFill>
                <a:prstClr val="black"/>
              </a:solidFill>
              <a:ea typeface="ＭＳ Ｐゴシック" pitchFamily="-112"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4" y="1628800"/>
            <a:ext cx="795029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5123511" y="5646575"/>
            <a:ext cx="4020493" cy="338554"/>
          </a:xfrm>
          <a:prstGeom prst="rect">
            <a:avLst/>
          </a:prstGeom>
          <a:noFill/>
        </p:spPr>
        <p:txBody>
          <a:bodyPr wrap="square" rtlCol="0">
            <a:spAutoFit/>
          </a:bodyPr>
          <a:lstStyle/>
          <a:p>
            <a:pPr algn="r" defTabSz="914400" fontAlgn="auto">
              <a:spcBef>
                <a:spcPts val="0"/>
              </a:spcBef>
              <a:spcAft>
                <a:spcPts val="0"/>
              </a:spcAft>
            </a:pPr>
            <a:r>
              <a:rPr lang="de-DE" sz="1600" i="1" u="sng" dirty="0" smtClean="0">
                <a:solidFill>
                  <a:srgbClr val="586B79"/>
                </a:solidFill>
                <a:latin typeface="Calibri"/>
              </a:rPr>
              <a:t>Bildungsdokumentation 2013/14 (NBB 2015) </a:t>
            </a:r>
            <a:endParaRPr lang="de-DE" sz="1600" i="1" u="sng" dirty="0">
              <a:solidFill>
                <a:srgbClr val="586B79"/>
              </a:solidFill>
              <a:latin typeface="Calibri"/>
            </a:endParaRPr>
          </a:p>
        </p:txBody>
      </p:sp>
    </p:spTree>
    <p:extLst>
      <p:ext uri="{BB962C8B-B14F-4D97-AF65-F5344CB8AC3E}">
        <p14:creationId xmlns:p14="http://schemas.microsoft.com/office/powerpoint/2010/main" val="92152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IST-Situation, These 2</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AT" dirty="0"/>
              <a:t>Die Verankerung des Elternwahlrechts bei Beibehaltung der selektiven Grundstruktur des Schulsystems mit einer Vielfalt der Förderorte und gymnasialen Unterstufen führt(e) </a:t>
            </a:r>
            <a:r>
              <a:rPr lang="de-AT" dirty="0" smtClean="0"/>
              <a:t>nur </a:t>
            </a:r>
            <a:r>
              <a:rPr lang="de-AT" dirty="0"/>
              <a:t>zu einem </a:t>
            </a:r>
            <a:r>
              <a:rPr lang="de-AT" dirty="0" smtClean="0"/>
              <a:t>integrativen Schulsystem. Die Entwicklung </a:t>
            </a:r>
            <a:r>
              <a:rPr lang="de-AT" dirty="0"/>
              <a:t>der Inklusion stößt an </a:t>
            </a:r>
            <a:r>
              <a:rPr lang="de-AT" dirty="0" smtClean="0"/>
              <a:t>strukturelle </a:t>
            </a:r>
            <a:r>
              <a:rPr lang="de-AT" dirty="0"/>
              <a:t>Grenzen (NBB 2009</a:t>
            </a:r>
            <a:r>
              <a:rPr lang="de-AT" dirty="0" smtClean="0"/>
              <a:t>).</a:t>
            </a:r>
          </a:p>
          <a:p>
            <a:pPr marL="0" indent="0">
              <a:buNone/>
            </a:pPr>
            <a:r>
              <a:rPr lang="en-US" dirty="0" smtClean="0"/>
              <a:t>Die </a:t>
            </a:r>
            <a:r>
              <a:rPr lang="en-US" dirty="0" err="1" smtClean="0"/>
              <a:t>eigentlich</a:t>
            </a:r>
            <a:r>
              <a:rPr lang="en-US" dirty="0" smtClean="0"/>
              <a:t> </a:t>
            </a:r>
            <a:r>
              <a:rPr lang="en-US" dirty="0" err="1" smtClean="0"/>
              <a:t>notwendige</a:t>
            </a:r>
            <a:r>
              <a:rPr lang="en-US" dirty="0" smtClean="0"/>
              <a:t> </a:t>
            </a:r>
            <a:r>
              <a:rPr lang="en-US" dirty="0" err="1" smtClean="0"/>
              <a:t>Diskussion</a:t>
            </a:r>
            <a:r>
              <a:rPr lang="en-US" dirty="0" smtClean="0"/>
              <a:t> </a:t>
            </a:r>
            <a:r>
              <a:rPr lang="de-DE" dirty="0" smtClean="0"/>
              <a:t>über eine äußere Schulreform </a:t>
            </a:r>
            <a:r>
              <a:rPr lang="de-DE" dirty="0" smtClean="0"/>
              <a:t>war </a:t>
            </a:r>
            <a:r>
              <a:rPr lang="de-DE" dirty="0" smtClean="0"/>
              <a:t>tabu.</a:t>
            </a:r>
            <a:endParaRPr lang="de-DE" dirty="0"/>
          </a:p>
        </p:txBody>
      </p:sp>
    </p:spTree>
    <p:extLst>
      <p:ext uri="{BB962C8B-B14F-4D97-AF65-F5344CB8AC3E}">
        <p14:creationId xmlns:p14="http://schemas.microsoft.com/office/powerpoint/2010/main" val="401139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Strukturelle Grenzen</a:t>
            </a:r>
            <a:endParaRPr lang="de-DE" dirty="0"/>
          </a:p>
        </p:txBody>
      </p:sp>
      <p:sp>
        <p:nvSpPr>
          <p:cNvPr id="3" name="Inhaltsplatzhalter 2"/>
          <p:cNvSpPr>
            <a:spLocks noGrp="1"/>
          </p:cNvSpPr>
          <p:nvPr>
            <p:ph idx="1"/>
          </p:nvPr>
        </p:nvSpPr>
        <p:spPr>
          <a:xfrm>
            <a:off x="805793" y="1821794"/>
            <a:ext cx="8045244" cy="4090276"/>
          </a:xfrm>
        </p:spPr>
        <p:txBody>
          <a:bodyPr>
            <a:normAutofit fontScale="85000" lnSpcReduction="20000"/>
          </a:bodyPr>
          <a:lstStyle/>
          <a:p>
            <a:r>
              <a:rPr lang="de-DE" dirty="0"/>
              <a:t>Unverbindlichkeit der gesetzlichen </a:t>
            </a:r>
            <a:r>
              <a:rPr lang="de-DE" dirty="0" smtClean="0"/>
              <a:t>Regelungen, fehlendes </a:t>
            </a:r>
            <a:r>
              <a:rPr lang="de-DE" dirty="0" err="1" smtClean="0"/>
              <a:t>Qualitätsmonitoring</a:t>
            </a:r>
            <a:endParaRPr lang="de-DE" dirty="0" smtClean="0"/>
          </a:p>
          <a:p>
            <a:r>
              <a:rPr lang="de-DE" dirty="0" smtClean="0"/>
              <a:t>Deckelung </a:t>
            </a:r>
            <a:r>
              <a:rPr lang="de-DE" dirty="0"/>
              <a:t>der sonderpädagogischen </a:t>
            </a:r>
            <a:r>
              <a:rPr lang="de-DE" dirty="0" smtClean="0"/>
              <a:t>Ressourcen &gt; Verschlechterung der Rahmenbedingungen für gemeinsamen Unterricht</a:t>
            </a:r>
          </a:p>
          <a:p>
            <a:r>
              <a:rPr lang="de-DE" dirty="0" smtClean="0"/>
              <a:t>Schularten und -stufenbezogene Lehrpläne</a:t>
            </a:r>
          </a:p>
          <a:p>
            <a:r>
              <a:rPr lang="de-DE" dirty="0" smtClean="0"/>
              <a:t>„Etikettierungs-Ressourcen-Dilemma“</a:t>
            </a:r>
          </a:p>
          <a:p>
            <a:r>
              <a:rPr lang="de-DE" dirty="0" smtClean="0"/>
              <a:t>HS/NMS muss, Gymnasium darf integrieren</a:t>
            </a:r>
          </a:p>
          <a:p>
            <a:r>
              <a:rPr lang="de-DE" dirty="0"/>
              <a:t>Beschränkung sonderpädagogischer Erziehung und Bildung auf die Pflichtschulen</a:t>
            </a:r>
            <a:endParaRPr lang="de-DE" dirty="0" smtClean="0"/>
          </a:p>
          <a:p>
            <a:endParaRPr lang="de-DE" dirty="0" smtClean="0"/>
          </a:p>
          <a:p>
            <a:endParaRPr lang="de-DE" dirty="0"/>
          </a:p>
        </p:txBody>
      </p:sp>
    </p:spTree>
    <p:extLst>
      <p:ext uri="{BB962C8B-B14F-4D97-AF65-F5344CB8AC3E}">
        <p14:creationId xmlns:p14="http://schemas.microsoft.com/office/powerpoint/2010/main" val="2245522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1595</Words>
  <Application>Microsoft Office PowerPoint</Application>
  <PresentationFormat>Bildschirmpräsentation (4:3)</PresentationFormat>
  <Paragraphs>145</Paragraphs>
  <Slides>28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28</vt:i4>
      </vt:variant>
    </vt:vector>
  </HeadingPairs>
  <TitlesOfParts>
    <vt:vector size="35" baseType="lpstr">
      <vt:lpstr>ＭＳ Ｐゴシック</vt:lpstr>
      <vt:lpstr>Arial</vt:lpstr>
      <vt:lpstr>Calibri</vt:lpstr>
      <vt:lpstr>Courier New</vt:lpstr>
      <vt:lpstr>Verdana</vt:lpstr>
      <vt:lpstr>Wingdings</vt:lpstr>
      <vt:lpstr>Office-Design</vt:lpstr>
      <vt:lpstr>Die Entwicklung des inklusiven Schulsystems in  Österreich - allgemein</vt:lpstr>
      <vt:lpstr>Gliederung</vt:lpstr>
      <vt:lpstr>IST-Situation, These 1</vt:lpstr>
      <vt:lpstr>BM Rudolf Scholten, 1992</vt:lpstr>
      <vt:lpstr>Segregations- und SPF-Quotient</vt:lpstr>
      <vt:lpstr>IST-Stand (NBB 2015, Zahlen aus 2013/2014)</vt:lpstr>
      <vt:lpstr>Schüler_innen mit SpF nach  Geschlecht, Schulstufe und Alltagssprache</vt:lpstr>
      <vt:lpstr>IST-Situation, These 2</vt:lpstr>
      <vt:lpstr>Strukturelle Grenzen</vt:lpstr>
      <vt:lpstr>De-Segregation ist nicht Inklusion</vt:lpstr>
      <vt:lpstr>IST-Situation, These 3</vt:lpstr>
      <vt:lpstr>„Eine Schule für alle“ entwickeln</vt:lpstr>
      <vt:lpstr>IST-Situation, These 4</vt:lpstr>
      <vt:lpstr>Widersprüchliche Botschaften  an die Lehrer_innen</vt:lpstr>
      <vt:lpstr>Keine Veränderung des selektiven Schulsystems in Sicht </vt:lpstr>
      <vt:lpstr>IST-Situation, These 5</vt:lpstr>
      <vt:lpstr>IST-Situation, These 6</vt:lpstr>
      <vt:lpstr>Inklusive Modellregionen (IMR) Zielsetzung (Verbindliche Richtlinien 2015) </vt:lpstr>
      <vt:lpstr>Inklusive Modellregionen (IMR) Umsetzung (Verbindliche Richtlinien 2015) </vt:lpstr>
      <vt:lpstr>IST-Situation, These 7</vt:lpstr>
      <vt:lpstr>Gliederung</vt:lpstr>
      <vt:lpstr>Transformationsschritte</vt:lpstr>
      <vt:lpstr>Alternative Strategie</vt:lpstr>
      <vt:lpstr>Maßnahmen seitens der Bildungspolitik und -verwaltung</vt:lpstr>
      <vt:lpstr>Maßnahmen seitens der Bildungspolitik und -verwaltung</vt:lpstr>
      <vt:lpstr>Maßnahmen seitens der Bildungspraxis</vt:lpstr>
      <vt:lpstr>Maßnahmen seitens der Bildungsforschung</vt:lpstr>
      <vt:lpstr>Danke für die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Josef Philipp</dc:creator>
  <cp:lastModifiedBy>Ewald Feyerer</cp:lastModifiedBy>
  <cp:revision>199</cp:revision>
  <dcterms:created xsi:type="dcterms:W3CDTF">2015-09-18T07:49:10Z</dcterms:created>
  <dcterms:modified xsi:type="dcterms:W3CDTF">2017-06-30T12:07:38Z</dcterms:modified>
</cp:coreProperties>
</file>