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0"/>
  </p:notesMasterIdLst>
  <p:handoutMasterIdLst>
    <p:handoutMasterId r:id="rId31"/>
  </p:handoutMasterIdLst>
  <p:sldIdLst>
    <p:sldId id="267" r:id="rId3"/>
    <p:sldId id="268" r:id="rId4"/>
    <p:sldId id="376" r:id="rId5"/>
    <p:sldId id="375" r:id="rId6"/>
    <p:sldId id="377" r:id="rId7"/>
    <p:sldId id="378" r:id="rId8"/>
    <p:sldId id="280" r:id="rId9"/>
    <p:sldId id="380" r:id="rId10"/>
    <p:sldId id="288" r:id="rId11"/>
    <p:sldId id="262" r:id="rId12"/>
    <p:sldId id="297" r:id="rId13"/>
    <p:sldId id="371" r:id="rId14"/>
    <p:sldId id="352" r:id="rId15"/>
    <p:sldId id="327" r:id="rId16"/>
    <p:sldId id="368" r:id="rId17"/>
    <p:sldId id="313" r:id="rId18"/>
    <p:sldId id="310" r:id="rId19"/>
    <p:sldId id="369" r:id="rId20"/>
    <p:sldId id="314" r:id="rId21"/>
    <p:sldId id="312" r:id="rId22"/>
    <p:sldId id="364" r:id="rId23"/>
    <p:sldId id="363" r:id="rId24"/>
    <p:sldId id="318" r:id="rId25"/>
    <p:sldId id="367" r:id="rId26"/>
    <p:sldId id="372" r:id="rId27"/>
    <p:sldId id="345" r:id="rId28"/>
    <p:sldId id="374" r:id="rId29"/>
  </p:sldIdLst>
  <p:sldSz cx="9144000" cy="6858000" type="screen4x3"/>
  <p:notesSz cx="6735763" cy="9799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2939" autoAdjust="0"/>
  </p:normalViewPr>
  <p:slideViewPr>
    <p:cSldViewPr>
      <p:cViewPr>
        <p:scale>
          <a:sx n="115" d="100"/>
          <a:sy n="115" d="100"/>
        </p:scale>
        <p:origin x="-46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08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CD3FB-52F1-4292-A272-793EB47E2CDF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2EAEC-8F97-4791-9BEE-11BF8E6F0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37428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98BBF-D824-428D-ABF1-94FB1FE88CFF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3577" y="4654828"/>
            <a:ext cx="5388610" cy="440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FE90C-4679-4117-9A98-E2510C16379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37398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edasila.uni-klu.ac.at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4C94D-4640-42D3-A7D8-D1AB6F3408AA}" type="slidenum">
              <a:rPr lang="de-AT" smtClean="0">
                <a:solidFill>
                  <a:prstClr val="black"/>
                </a:solidFill>
              </a:rPr>
              <a:pPr/>
              <a:t>1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054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E90C-4679-4117-9A98-E2510C163797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4109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E90C-4679-4117-9A98-E2510C163797}" type="slidenum">
              <a:rPr lang="de-AT" smtClean="0"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2214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4C94D-4640-42D3-A7D8-D1AB6F3408AA}" type="slidenum">
              <a:rPr lang="de-AT" smtClean="0">
                <a:solidFill>
                  <a:prstClr val="black"/>
                </a:solidFill>
              </a:rPr>
              <a:pPr/>
              <a:t>4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60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4C94D-4640-42D3-A7D8-D1AB6F3408AA}" type="slidenum">
              <a:rPr lang="de-AT" smtClean="0">
                <a:solidFill>
                  <a:prstClr val="black"/>
                </a:solidFill>
              </a:rPr>
              <a:pPr/>
              <a:t>5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60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4C94D-4640-42D3-A7D8-D1AB6F3408AA}" type="slidenum">
              <a:rPr lang="de-AT" smtClean="0">
                <a:solidFill>
                  <a:prstClr val="black"/>
                </a:solidFill>
              </a:rPr>
              <a:pPr/>
              <a:t>6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60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4C94D-4640-42D3-A7D8-D1AB6F3408AA}" type="slidenum">
              <a:rPr lang="de-AT" smtClean="0">
                <a:solidFill>
                  <a:prstClr val="black"/>
                </a:solidFill>
              </a:rPr>
              <a:pPr/>
              <a:t>7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60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4C94D-4640-42D3-A7D8-D1AB6F3408AA}" type="slidenum">
              <a:rPr lang="de-AT" smtClean="0">
                <a:solidFill>
                  <a:prstClr val="black"/>
                </a:solidFill>
              </a:rPr>
              <a:pPr/>
              <a:t>8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60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4C94D-4640-42D3-A7D8-D1AB6F3408AA}" type="slidenum">
              <a:rPr lang="de-AT" smtClean="0">
                <a:solidFill>
                  <a:prstClr val="black"/>
                </a:solidFill>
              </a:rPr>
              <a:pPr/>
              <a:t>9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054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DolmetscherIn + StudentIn: Festhalten der benötigten Fachgebärden</a:t>
            </a:r>
          </a:p>
          <a:p>
            <a:r>
              <a:rPr lang="de-AT" dirty="0" smtClean="0"/>
              <a:t> Optimalerweise auf Liste + Handyvideo hochladen</a:t>
            </a:r>
          </a:p>
          <a:p>
            <a:r>
              <a:rPr lang="de-AT" dirty="0" smtClean="0"/>
              <a:t>Die Begriffe werden gefunden bei/in:</a:t>
            </a:r>
          </a:p>
          <a:p>
            <a:r>
              <a:rPr lang="de-AT" dirty="0" smtClean="0"/>
              <a:t>LV: Vorbesprechung, Nachbesprechung Studi + </a:t>
            </a:r>
            <a:r>
              <a:rPr lang="de-AT" dirty="0" err="1" smtClean="0"/>
              <a:t>Dolmi</a:t>
            </a:r>
            <a:endParaRPr lang="de-AT" dirty="0" smtClean="0"/>
          </a:p>
          <a:p>
            <a:r>
              <a:rPr lang="de-AT" dirty="0" smtClean="0"/>
              <a:t>Vorbereitung </a:t>
            </a:r>
            <a:r>
              <a:rPr lang="de-AT" dirty="0" err="1" smtClean="0"/>
              <a:t>Dolmi</a:t>
            </a:r>
            <a:endParaRPr lang="de-AT" dirty="0" smtClean="0"/>
          </a:p>
          <a:p>
            <a:r>
              <a:rPr lang="de-AT" dirty="0" smtClean="0"/>
              <a:t>Prüfungsvorbereitung Studi</a:t>
            </a:r>
          </a:p>
          <a:p>
            <a:r>
              <a:rPr lang="de-AT" dirty="0" smtClean="0"/>
              <a:t>Fachliteratur Studi</a:t>
            </a:r>
          </a:p>
          <a:p>
            <a:r>
              <a:rPr lang="de-AT" dirty="0" smtClean="0"/>
              <a:t>Wenn es für den Begriff </a:t>
            </a:r>
            <a:r>
              <a:rPr lang="de-AT" dirty="0" err="1" smtClean="0"/>
              <a:t>evt</a:t>
            </a:r>
            <a:r>
              <a:rPr lang="de-AT" dirty="0" smtClean="0"/>
              <a:t>. schon eine Gebärde geben könnte, bitte auf extra Liste aufschreiben und die Liste an fg-team@tuwien.ac.at schicken</a:t>
            </a:r>
          </a:p>
          <a:p>
            <a:endParaRPr lang="de-AT" dirty="0" smtClean="0"/>
          </a:p>
          <a:p>
            <a:pPr lvl="1"/>
            <a:r>
              <a:rPr lang="de-AT" dirty="0" smtClean="0"/>
              <a:t> </a:t>
            </a:r>
          </a:p>
          <a:p>
            <a:pPr lvl="1"/>
            <a:r>
              <a:rPr lang="de-AT" b="1" dirty="0" smtClean="0"/>
              <a:t>StudentIn: </a:t>
            </a:r>
            <a:r>
              <a:rPr lang="de-AT" dirty="0" smtClean="0"/>
              <a:t>Recherche, ob schon passende Gebärde vorhanden</a:t>
            </a:r>
          </a:p>
          <a:p>
            <a:pPr lvl="1"/>
            <a:r>
              <a:rPr lang="de-AT" dirty="0" smtClean="0"/>
              <a:t>Wenn ja, wird auf diese Gebärde verwiesen und nichts neu gefilmt!</a:t>
            </a:r>
          </a:p>
          <a:p>
            <a:pPr lvl="1"/>
            <a:r>
              <a:rPr lang="de-AT" dirty="0" smtClean="0"/>
              <a:t>Wo recherchieren?</a:t>
            </a:r>
          </a:p>
          <a:p>
            <a:pPr lvl="1"/>
            <a:r>
              <a:rPr lang="de-AT" dirty="0" err="1" smtClean="0"/>
              <a:t>Ledasila</a:t>
            </a:r>
            <a:r>
              <a:rPr lang="de-AT" dirty="0" smtClean="0"/>
              <a:t> (für ÖGS): </a:t>
            </a:r>
            <a:r>
              <a:rPr lang="de-AT" u="sng" dirty="0" smtClean="0">
                <a:hlinkClick r:id="rId3"/>
              </a:rPr>
              <a:t>http://ledasila.uni-klu.ac.at</a:t>
            </a:r>
            <a:r>
              <a:rPr lang="de-AT" dirty="0" smtClean="0"/>
              <a:t> (am besten mit Internet Explorer verwenden)</a:t>
            </a:r>
          </a:p>
          <a:p>
            <a:pPr lvl="1"/>
            <a:r>
              <a:rPr lang="de-AT" dirty="0" smtClean="0"/>
              <a:t>Lexika für andere Gebärdensprachen (z.B. für Namen)</a:t>
            </a:r>
          </a:p>
          <a:p>
            <a:pPr lvl="1"/>
            <a:r>
              <a:rPr lang="de-AT" dirty="0" smtClean="0"/>
              <a:t>Wenn eine Gebärde aus einer anderen Gebärdensprache übernommen wird, bitte dazuschreiben, aus welcher Gebärdensprache die Gebärde kommt.</a:t>
            </a:r>
          </a:p>
          <a:p>
            <a:pPr lvl="1"/>
            <a:r>
              <a:rPr lang="de-AT" dirty="0" smtClean="0"/>
              <a:t> </a:t>
            </a:r>
          </a:p>
          <a:p>
            <a:pPr lvl="1"/>
            <a:r>
              <a:rPr lang="de-AT" b="1" dirty="0" smtClean="0"/>
              <a:t>StudentIn: </a:t>
            </a:r>
            <a:r>
              <a:rPr lang="de-AT" dirty="0" smtClean="0"/>
              <a:t>Liste mit zu diskutierenden Gebärden vorbereiten (Google-</a:t>
            </a:r>
            <a:r>
              <a:rPr lang="de-AT" dirty="0" err="1" smtClean="0"/>
              <a:t>Docs</a:t>
            </a:r>
            <a:r>
              <a:rPr lang="de-AT" dirty="0" smtClean="0"/>
              <a:t>) und ausdrucken</a:t>
            </a:r>
            <a:r>
              <a:rPr lang="de-AT" b="1" dirty="0" smtClean="0"/>
              <a:t> </a:t>
            </a:r>
            <a:r>
              <a:rPr lang="de-AT" dirty="0" smtClean="0"/>
              <a:t>(kann im Büro ausgedruckt werden)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E90C-4679-4117-9A98-E2510C163797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113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E90C-4679-4117-9A98-E2510C163797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30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4800" b="1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8472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AT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AT">
                <a:solidFill>
                  <a:prstClr val="black"/>
                </a:solidFill>
              </a:rPr>
              <a:t>UNI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18D5F4-A276-4751-905C-1E24DD1D73EF}" type="slidenum">
              <a:rPr lang="de-AT">
                <a:solidFill>
                  <a:prstClr val="black"/>
                </a:solidFill>
              </a:rPr>
              <a:pPr/>
              <a:t>‹Nr.›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12622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AT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AT">
                <a:solidFill>
                  <a:prstClr val="black"/>
                </a:solidFill>
              </a:rPr>
              <a:t>UNI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18D5F4-A276-4751-905C-1E24DD1D73EF}" type="slidenum">
              <a:rPr lang="de-AT">
                <a:solidFill>
                  <a:prstClr val="black"/>
                </a:solidFill>
              </a:rPr>
              <a:pPr/>
              <a:t>‹Nr.›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94289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2098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3996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7246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9346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1372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3415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5677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473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71670" y="785794"/>
            <a:ext cx="6615130" cy="631844"/>
          </a:xfrm>
        </p:spPr>
        <p:txBody>
          <a:bodyPr>
            <a:noAutofit/>
          </a:bodyPr>
          <a:lstStyle>
            <a:lvl1pPr algn="r">
              <a:defRPr sz="4000" b="1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428596" y="1500174"/>
            <a:ext cx="8286808" cy="0"/>
          </a:xfrm>
          <a:prstGeom prst="line">
            <a:avLst/>
          </a:prstGeom>
          <a:ln w="38100">
            <a:gradFill>
              <a:gsLst>
                <a:gs pos="0">
                  <a:schemeClr val="tx2">
                    <a:lumMod val="60000"/>
                    <a:lumOff val="40000"/>
                    <a:alpha val="0"/>
                  </a:schemeClr>
                </a:gs>
                <a:gs pos="30000">
                  <a:schemeClr val="tx2">
                    <a:lumMod val="60000"/>
                    <a:lumOff val="40000"/>
                  </a:schemeClr>
                </a:gs>
                <a:gs pos="7000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1261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2784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9915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393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68925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160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1842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8627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90078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AT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AT">
                <a:solidFill>
                  <a:prstClr val="black"/>
                </a:solidFill>
              </a:rPr>
              <a:t>UNI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18D5F4-A276-4751-905C-1E24DD1D73EF}" type="slidenum">
              <a:rPr lang="de-AT">
                <a:solidFill>
                  <a:prstClr val="black"/>
                </a:solidFill>
              </a:rPr>
              <a:pPr/>
              <a:t>‹Nr.›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48286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AT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AT">
                <a:solidFill>
                  <a:prstClr val="black"/>
                </a:solidFill>
              </a:rPr>
              <a:t>UNI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18D5F4-A276-4751-905C-1E24DD1D73EF}" type="slidenum">
              <a:rPr lang="de-AT">
                <a:solidFill>
                  <a:prstClr val="black"/>
                </a:solidFill>
              </a:rPr>
              <a:pPr/>
              <a:t>‹Nr.›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1574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357422" y="928670"/>
            <a:ext cx="6329378" cy="642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28596" y="6286520"/>
            <a:ext cx="8247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IKT</a:t>
            </a:r>
            <a:r>
              <a:rPr lang="de-DE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2017</a:t>
            </a:r>
            <a:endParaRPr lang="de-DE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5143504" y="628652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3C9EF7E-AD13-4FC4-B1E9-F06C5386A87D}" type="slidenum">
              <a:rPr lang="de-AT">
                <a:solidFill>
                  <a:schemeClr val="tx1">
                    <a:lumMod val="50000"/>
                    <a:lumOff val="50000"/>
                  </a:schemeClr>
                </a:solidFill>
              </a:rPr>
              <a:pPr algn="r"/>
              <a:t>‹Nr.›</a:t>
            </a:fld>
            <a:endParaRPr lang="de-A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 userDrawn="1"/>
        </p:nvSpPr>
        <p:spPr bwMode="auto">
          <a:xfrm>
            <a:off x="1" y="-1"/>
            <a:ext cx="9144000" cy="606128"/>
          </a:xfrm>
          <a:prstGeom prst="rect">
            <a:avLst/>
          </a:prstGeom>
          <a:solidFill>
            <a:srgbClr val="1C6C9F"/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ts val="1800"/>
              </a:spcBef>
              <a:buClr>
                <a:srgbClr val="0033CC"/>
              </a:buClr>
              <a:buFont typeface="Monotype Sorts" charset="2"/>
              <a:buNone/>
              <a:defRPr/>
            </a:pPr>
            <a:endParaRPr kumimoji="1" lang="de-DE" sz="1000" b="1" i="1" dirty="0">
              <a:solidFill>
                <a:prstClr val="white"/>
              </a:solidFill>
              <a:latin typeface="Cooper Lt BT" pitchFamily="18" charset="0"/>
            </a:endParaRPr>
          </a:p>
          <a:p>
            <a:pPr eaLnBrk="0" hangingPunct="0">
              <a:lnSpc>
                <a:spcPct val="70000"/>
              </a:lnSpc>
              <a:buClr>
                <a:srgbClr val="0033CC"/>
              </a:buClr>
              <a:buFont typeface="Monotype Sorts" charset="2"/>
              <a:buNone/>
              <a:defRPr/>
            </a:pPr>
            <a:r>
              <a:rPr kumimoji="1" lang="de-DE" sz="3200" dirty="0">
                <a:solidFill>
                  <a:srgbClr val="FEBE27"/>
                </a:solidFill>
                <a:latin typeface="Bauhaus 93" charset="0"/>
              </a:rPr>
              <a:t>                        </a:t>
            </a:r>
            <a:r>
              <a:rPr kumimoji="1" lang="de-DE" sz="2000" dirty="0">
                <a:solidFill>
                  <a:srgbClr val="FEBE27"/>
                </a:solidFill>
                <a:latin typeface="Bauhaus 93" charset="0"/>
              </a:rPr>
              <a:t>Gehörlos/schwerhörig erfolgreich studieren</a:t>
            </a:r>
            <a:endParaRPr kumimoji="1" lang="de-AT" sz="2000" dirty="0">
              <a:solidFill>
                <a:srgbClr val="FEBE27"/>
              </a:solidFill>
              <a:latin typeface="Bauhaus 93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063"/>
            <a:ext cx="1270976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502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7FFEF-4B9F-4015-A88C-88F9D0996A13}" type="datetimeFigureOut">
              <a:rPr lang="de-AT" smtClean="0"/>
              <a:t>07.07.2017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6136A-F321-47C0-A4D8-2CEAD564E6C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188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um-verlag.de/zeichen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fachgebaerden.tuwien.ac.at/gebaerden/details/experiment-ii.html?per_page=&amp;search=title,themengebiete,herkunft&amp;for%5btitle%5d=exp&amp;for%5bthemengebiete%5d=&amp;for%5bherkunft%5d=" TargetMode="External"/><Relationship Id="rId2" Type="http://schemas.openxmlformats.org/officeDocument/2006/relationships/hyperlink" Target="http://fachgebaerden.tuwien.ac.at/gebaerden/details/experiment-i.html?per_page=&amp;search=title,themengebiete,herkunft&amp;for%5btitle%5d=exp&amp;for%5bthemengebiete%5d=&amp;for%5bherkunft%5d=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4632" cy="1728192"/>
          </a:xfrm>
        </p:spPr>
        <p:txBody>
          <a:bodyPr/>
          <a:lstStyle/>
          <a:p>
            <a:r>
              <a:rPr lang="de-AT" dirty="0" smtClean="0"/>
              <a:t>GESTU</a:t>
            </a:r>
            <a:br>
              <a:rPr lang="de-AT" dirty="0" smtClean="0"/>
            </a:br>
            <a:r>
              <a:rPr lang="de-AT" dirty="0" smtClean="0"/>
              <a:t>Fachgebärdenentwicklung</a:t>
            </a:r>
            <a:br>
              <a:rPr lang="de-AT" dirty="0" smtClean="0"/>
            </a:br>
            <a:endParaRPr lang="de-AT" sz="3200" dirty="0"/>
          </a:p>
        </p:txBody>
      </p:sp>
      <p:sp>
        <p:nvSpPr>
          <p:cNvPr id="16" name="Textfeld 15"/>
          <p:cNvSpPr txBox="1"/>
          <p:nvPr/>
        </p:nvSpPr>
        <p:spPr>
          <a:xfrm>
            <a:off x="971600" y="63813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AT" dirty="0">
              <a:solidFill>
                <a:prstClr val="black"/>
              </a:solidFill>
            </a:endParaRPr>
          </a:p>
        </p:txBody>
      </p:sp>
      <p:pic>
        <p:nvPicPr>
          <p:cNvPr id="4" name="Picture 2" descr="http://www.tuwien.ac.at/fileadmin/tuw/main/images/TU-Header1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84984"/>
            <a:ext cx="8317793" cy="1020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ieren 4"/>
          <p:cNvGrpSpPr/>
          <p:nvPr/>
        </p:nvGrpSpPr>
        <p:grpSpPr>
          <a:xfrm>
            <a:off x="2123729" y="4569638"/>
            <a:ext cx="1440162" cy="1032394"/>
            <a:chOff x="488423" y="4629621"/>
            <a:chExt cx="1558493" cy="923330"/>
          </a:xfrm>
        </p:grpSpPr>
        <p:pic>
          <p:nvPicPr>
            <p:cNvPr id="6" name="Picture 4" descr="http://teachingsupport.tuwien.ac.at/fileadmin/TSC/images/logo.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423" y="4653136"/>
              <a:ext cx="619125" cy="87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feld 7"/>
            <p:cNvSpPr txBox="1"/>
            <p:nvPr/>
          </p:nvSpPr>
          <p:spPr>
            <a:xfrm>
              <a:off x="1030997" y="4629621"/>
              <a:ext cx="101591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AT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Teaching</a:t>
              </a:r>
              <a:endParaRPr lang="de-AT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de-AT" b="1" baseline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Support</a:t>
              </a:r>
            </a:p>
            <a:p>
              <a:r>
                <a:rPr lang="de-AT" b="1" baseline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Center</a:t>
              </a:r>
              <a:endParaRPr lang="de-AT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7" t="7373" r="6501" b="7689"/>
          <a:stretch/>
        </p:blipFill>
        <p:spPr>
          <a:xfrm>
            <a:off x="4067944" y="4522032"/>
            <a:ext cx="3312000" cy="108000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2695846" y="5692606"/>
            <a:ext cx="3313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Georg </a:t>
            </a:r>
            <a:r>
              <a:rPr lang="de-AT" dirty="0" smtClean="0"/>
              <a:t>Marsh    Georg Edelmayer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29004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AT" altLang="de-DE" b="1" dirty="0" smtClean="0">
                <a:ea typeface="ＭＳ Ｐゴシック" pitchFamily="34" charset="-128"/>
              </a:rPr>
              <a:t>Ablauf</a:t>
            </a:r>
          </a:p>
        </p:txBody>
      </p:sp>
      <p:sp>
        <p:nvSpPr>
          <p:cNvPr id="17411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altLang="de-DE" dirty="0" smtClean="0">
                <a:ea typeface="ＭＳ Ｐゴシック" pitchFamily="34" charset="-128"/>
              </a:rPr>
              <a:t>Sammlung von Fachbegriffen + Definitionen</a:t>
            </a:r>
            <a:endParaRPr lang="de-AT" dirty="0" smtClean="0"/>
          </a:p>
          <a:p>
            <a:r>
              <a:rPr lang="de-AT" altLang="de-DE" dirty="0" smtClean="0">
                <a:ea typeface="ＭＳ Ｐゴシック" pitchFamily="34" charset="-128"/>
              </a:rPr>
              <a:t>Diskussion in AG</a:t>
            </a:r>
          </a:p>
          <a:p>
            <a:pPr lvl="1"/>
            <a:r>
              <a:rPr lang="de-AT" altLang="de-DE" dirty="0" err="1" smtClean="0">
                <a:ea typeface="ＭＳ Ｐゴシック" pitchFamily="34" charset="-128"/>
              </a:rPr>
              <a:t>FachexpertInnen</a:t>
            </a:r>
            <a:endParaRPr lang="de-AT" altLang="de-DE" dirty="0" smtClean="0">
              <a:ea typeface="ＭＳ Ｐゴシック" pitchFamily="34" charset="-128"/>
            </a:endParaRPr>
          </a:p>
          <a:p>
            <a:pPr lvl="1"/>
            <a:r>
              <a:rPr lang="de-AT" altLang="de-DE" dirty="0" err="1" smtClean="0">
                <a:ea typeface="ＭＳ Ｐゴシック" pitchFamily="34" charset="-128"/>
              </a:rPr>
              <a:t>LinguistIn</a:t>
            </a:r>
            <a:endParaRPr lang="de-AT" altLang="de-DE" dirty="0" smtClean="0">
              <a:ea typeface="ＭＳ Ｐゴシック" pitchFamily="34" charset="-128"/>
            </a:endParaRPr>
          </a:p>
          <a:p>
            <a:pPr lvl="1"/>
            <a:r>
              <a:rPr lang="de-AT" altLang="de-DE" dirty="0" smtClean="0">
                <a:ea typeface="ＭＳ Ｐゴシック" pitchFamily="34" charset="-128"/>
              </a:rPr>
              <a:t>Native Signer</a:t>
            </a:r>
          </a:p>
          <a:p>
            <a:r>
              <a:rPr lang="de-AT" altLang="de-DE" dirty="0" smtClean="0">
                <a:ea typeface="ＭＳ Ｐゴシック" pitchFamily="34" charset="-128"/>
              </a:rPr>
              <a:t>Auswahl der Fachgebärden + Videoaufnahme</a:t>
            </a:r>
          </a:p>
        </p:txBody>
      </p:sp>
    </p:spTree>
    <p:extLst>
      <p:ext uri="{BB962C8B-B14F-4D97-AF65-F5344CB8AC3E}">
        <p14:creationId xmlns:p14="http://schemas.microsoft.com/office/powerpoint/2010/main" val="2512105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785794"/>
            <a:ext cx="8892480" cy="631844"/>
          </a:xfrm>
          <a:solidFill>
            <a:schemeClr val="bg1"/>
          </a:solidFill>
        </p:spPr>
        <p:txBody>
          <a:bodyPr/>
          <a:lstStyle/>
          <a:p>
            <a:r>
              <a:rPr lang="de-AT" sz="3600" dirty="0" smtClean="0"/>
              <a:t>Arbeitsgruppen</a:t>
            </a:r>
            <a:endParaRPr lang="de-AT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 numCol="2">
            <a:normAutofit lnSpcReduction="10000"/>
          </a:bodyPr>
          <a:lstStyle/>
          <a:p>
            <a:r>
              <a:rPr lang="de-AT" sz="2800" dirty="0" smtClean="0"/>
              <a:t>Linguistik</a:t>
            </a:r>
          </a:p>
          <a:p>
            <a:r>
              <a:rPr lang="de-AT" sz="2800" dirty="0" smtClean="0"/>
              <a:t>Vergleichende Literaturwissenschaft</a:t>
            </a:r>
          </a:p>
          <a:p>
            <a:r>
              <a:rPr lang="de-AT" sz="2800" dirty="0" smtClean="0"/>
              <a:t>Psychologie</a:t>
            </a:r>
          </a:p>
          <a:p>
            <a:r>
              <a:rPr lang="de-AT" sz="2800" dirty="0" smtClean="0"/>
              <a:t>Wirtschaftsinformatik</a:t>
            </a:r>
          </a:p>
          <a:p>
            <a:r>
              <a:rPr lang="de-AT" sz="2800" dirty="0" smtClean="0"/>
              <a:t>Mathematik</a:t>
            </a:r>
          </a:p>
          <a:p>
            <a:r>
              <a:rPr lang="de-AT" sz="2800" dirty="0" smtClean="0"/>
              <a:t>Sportwissenschaft</a:t>
            </a:r>
          </a:p>
          <a:p>
            <a:r>
              <a:rPr lang="de-AT" sz="2800" dirty="0" smtClean="0"/>
              <a:t>Molekulare Biologie</a:t>
            </a:r>
          </a:p>
          <a:p>
            <a:r>
              <a:rPr lang="de-AT" sz="2800" dirty="0" smtClean="0"/>
              <a:t>Soziologie</a:t>
            </a:r>
          </a:p>
          <a:p>
            <a:r>
              <a:rPr lang="de-AT" sz="2800" dirty="0" smtClean="0"/>
              <a:t>Kunst</a:t>
            </a:r>
          </a:p>
          <a:p>
            <a:r>
              <a:rPr lang="de-AT" sz="2800" dirty="0" smtClean="0"/>
              <a:t>Architektur</a:t>
            </a:r>
          </a:p>
          <a:p>
            <a:r>
              <a:rPr lang="de-AT" sz="2800" dirty="0" smtClean="0"/>
              <a:t>Pädagogik</a:t>
            </a:r>
          </a:p>
          <a:p>
            <a:r>
              <a:rPr lang="de-AT" sz="2800" dirty="0" smtClean="0"/>
              <a:t>Medizin</a:t>
            </a:r>
          </a:p>
          <a:p>
            <a:r>
              <a:rPr lang="de-AT" sz="2800" dirty="0" smtClean="0"/>
              <a:t>Österreichweite AG:</a:t>
            </a:r>
          </a:p>
          <a:p>
            <a:pPr lvl="1"/>
            <a:r>
              <a:rPr lang="de-AT" sz="2400" dirty="0" smtClean="0"/>
              <a:t>Allgemeine studienrelevante Begriffe</a:t>
            </a:r>
          </a:p>
          <a:p>
            <a:pPr lvl="1"/>
            <a:r>
              <a:rPr lang="de-AT" sz="2400" dirty="0" smtClean="0"/>
              <a:t>Problematische Begriffe</a:t>
            </a:r>
          </a:p>
          <a:p>
            <a:pPr marL="457200" lvl="1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9751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Evaluation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Begleitforschung mit Artikel von Dr. Verena </a:t>
            </a:r>
            <a:r>
              <a:rPr lang="de-DE" dirty="0" err="1" smtClean="0"/>
              <a:t>Krausneker</a:t>
            </a:r>
            <a:r>
              <a:rPr lang="de-DE" dirty="0" smtClean="0"/>
              <a:t> </a:t>
            </a:r>
            <a:r>
              <a:rPr lang="de-DE" sz="2600" dirty="0" smtClean="0"/>
              <a:t>(</a:t>
            </a:r>
            <a:r>
              <a:rPr lang="de-DE" sz="2600" dirty="0"/>
              <a:t>Das </a:t>
            </a:r>
            <a:r>
              <a:rPr lang="de-DE" sz="2600" dirty="0" smtClean="0"/>
              <a:t>Zeichen „2017“  </a:t>
            </a:r>
            <a:r>
              <a:rPr lang="de-DE" sz="2600" dirty="0">
                <a:hlinkClick r:id="rId3"/>
              </a:rPr>
              <a:t>http://</a:t>
            </a:r>
            <a:r>
              <a:rPr lang="de-DE" sz="2600" dirty="0" smtClean="0">
                <a:hlinkClick r:id="rId3"/>
              </a:rPr>
              <a:t>www.signum-verlag.de/zeichen.html</a:t>
            </a:r>
            <a:r>
              <a:rPr lang="de-DE" sz="2600" dirty="0" smtClean="0"/>
              <a:t>)</a:t>
            </a:r>
            <a:endParaRPr lang="de-DE" dirty="0" smtClean="0"/>
          </a:p>
          <a:p>
            <a:r>
              <a:rPr lang="de-DE" dirty="0" smtClean="0"/>
              <a:t>Interne Kontrolle der Fachgebärden, Definitionen, etc.</a:t>
            </a:r>
          </a:p>
          <a:p>
            <a:r>
              <a:rPr lang="de-DE" dirty="0" smtClean="0"/>
              <a:t>Etablierungsanalyse:</a:t>
            </a:r>
          </a:p>
          <a:p>
            <a:pPr lvl="1"/>
            <a:r>
              <a:rPr lang="de-AT" sz="3100" dirty="0"/>
              <a:t>Videogestützte </a:t>
            </a:r>
            <a:r>
              <a:rPr lang="de-AT" sz="3100" dirty="0" smtClean="0"/>
              <a:t>Analyse anhand von Referaten/Vorträgen</a:t>
            </a:r>
            <a:endParaRPr lang="de-AT" sz="3100" dirty="0"/>
          </a:p>
          <a:p>
            <a:pPr lvl="1"/>
            <a:r>
              <a:rPr lang="de-AT" sz="3100" dirty="0" smtClean="0"/>
              <a:t>Fachgebärden im Kontext:</a:t>
            </a:r>
          </a:p>
          <a:p>
            <a:pPr lvl="2"/>
            <a:r>
              <a:rPr lang="de-AT" sz="2700" dirty="0" smtClean="0"/>
              <a:t>1:1 übernommen?</a:t>
            </a:r>
          </a:p>
          <a:p>
            <a:pPr lvl="2"/>
            <a:r>
              <a:rPr lang="de-AT" sz="2700" dirty="0" smtClean="0"/>
              <a:t>Leicht abgewandelt?</a:t>
            </a:r>
          </a:p>
          <a:p>
            <a:pPr lvl="2"/>
            <a:r>
              <a:rPr lang="de-AT" sz="2700" dirty="0" smtClean="0"/>
              <a:t>Gänzlich anders / gar nicht verwendet?</a:t>
            </a:r>
            <a:endParaRPr 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02914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>
                <a:ea typeface="ＭＳ Ｐゴシック" pitchFamily="34" charset="-128"/>
              </a:rPr>
              <a:t>Online-Plattform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9" t="2064" r="16500" b="11499"/>
          <a:stretch/>
        </p:blipFill>
        <p:spPr bwMode="auto">
          <a:xfrm>
            <a:off x="3851920" y="2276872"/>
            <a:ext cx="4896544" cy="351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Inhaltsplatzhalter 2"/>
          <p:cNvSpPr txBox="1">
            <a:spLocks/>
          </p:cNvSpPr>
          <p:nvPr/>
        </p:nvSpPr>
        <p:spPr>
          <a:xfrm>
            <a:off x="323528" y="1600200"/>
            <a:ext cx="4906888" cy="45259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endParaRPr lang="de-AT" sz="2800" dirty="0" smtClean="0"/>
          </a:p>
          <a:p>
            <a:r>
              <a:rPr lang="de-AT" sz="2800" dirty="0" smtClean="0"/>
              <a:t>20 Fachbereiche</a:t>
            </a:r>
          </a:p>
          <a:p>
            <a:r>
              <a:rPr lang="de-AT" sz="2800" dirty="0" smtClean="0"/>
              <a:t>Ca. 2600 Einträge</a:t>
            </a:r>
          </a:p>
          <a:p>
            <a:r>
              <a:rPr lang="de-AT" altLang="de-DE" sz="2800" dirty="0" smtClean="0">
                <a:ea typeface="ＭＳ Ｐゴシック" pitchFamily="34" charset="-128"/>
              </a:rPr>
              <a:t>Kommentieren der </a:t>
            </a:r>
          </a:p>
          <a:p>
            <a:pPr marL="0" indent="0">
              <a:buNone/>
            </a:pPr>
            <a:r>
              <a:rPr lang="de-AT" altLang="de-DE" sz="2800" dirty="0" smtClean="0">
                <a:ea typeface="ＭＳ Ｐゴシック" pitchFamily="34" charset="-128"/>
              </a:rPr>
              <a:t>    Gebärden möglich</a:t>
            </a:r>
          </a:p>
          <a:p>
            <a:pPr marL="0" indent="0">
              <a:buNone/>
            </a:pPr>
            <a:r>
              <a:rPr lang="de-AT" altLang="de-DE" sz="2800" dirty="0" smtClean="0">
                <a:ea typeface="ＭＳ Ｐゴシック" pitchFamily="34" charset="-128"/>
              </a:rPr>
              <a:t>    (mit Registrierung)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259632" y="1527175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2400" dirty="0"/>
              <a:t>http://fachgebaerden.tuwien.ac.at/</a:t>
            </a:r>
          </a:p>
        </p:txBody>
      </p:sp>
    </p:spTree>
    <p:extLst>
      <p:ext uri="{BB962C8B-B14F-4D97-AF65-F5344CB8AC3E}">
        <p14:creationId xmlns:p14="http://schemas.microsoft.com/office/powerpoint/2010/main" val="3527851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Beispiele aus der Entwicklung von wissenschaftlichen Fachgebärden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156452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Strategien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+mj-lt"/>
              </a:rPr>
              <a:t>Okkasionelle Fachgebärden</a:t>
            </a:r>
          </a:p>
          <a:p>
            <a:r>
              <a:rPr lang="de-DE" dirty="0" smtClean="0">
                <a:latin typeface="+mj-lt"/>
              </a:rPr>
              <a:t>Ikonizität</a:t>
            </a:r>
          </a:p>
          <a:p>
            <a:r>
              <a:rPr lang="de-DE" dirty="0" smtClean="0">
                <a:latin typeface="+mj-lt"/>
              </a:rPr>
              <a:t>Synonyme</a:t>
            </a:r>
          </a:p>
          <a:p>
            <a:r>
              <a:rPr lang="de-DE" dirty="0" smtClean="0"/>
              <a:t>Leihgebärden</a:t>
            </a:r>
            <a:endParaRPr lang="de-DE" dirty="0" smtClean="0">
              <a:latin typeface="+mj-lt"/>
            </a:endParaRPr>
          </a:p>
          <a:p>
            <a:r>
              <a:rPr lang="de-DE" dirty="0" smtClean="0">
                <a:latin typeface="+mj-lt"/>
              </a:rPr>
              <a:t>1:1 </a:t>
            </a:r>
            <a:r>
              <a:rPr lang="de-DE" dirty="0">
                <a:latin typeface="+mj-lt"/>
              </a:rPr>
              <a:t>aus dem </a:t>
            </a:r>
            <a:r>
              <a:rPr lang="de-DE" dirty="0" smtClean="0">
                <a:latin typeface="+mj-lt"/>
              </a:rPr>
              <a:t>Deutschen (Komposition)</a:t>
            </a:r>
          </a:p>
          <a:p>
            <a:r>
              <a:rPr lang="de-DE" dirty="0" smtClean="0">
                <a:latin typeface="+mj-lt"/>
              </a:rPr>
              <a:t>Initialisierung</a:t>
            </a:r>
            <a:endParaRPr lang="de-DE" dirty="0">
              <a:latin typeface="+mj-lt"/>
            </a:endParaRPr>
          </a:p>
          <a:p>
            <a:r>
              <a:rPr lang="de-DE" dirty="0" smtClean="0"/>
              <a:t>Semantik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34011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Ikonizität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Antikörper </a:t>
            </a:r>
          </a:p>
          <a:p>
            <a:r>
              <a:rPr lang="de-AT" dirty="0" smtClean="0"/>
              <a:t>EMSA </a:t>
            </a:r>
          </a:p>
          <a:p>
            <a:r>
              <a:rPr lang="de-AT" dirty="0" smtClean="0"/>
              <a:t>Ergometer </a:t>
            </a:r>
          </a:p>
          <a:p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50915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Synonyme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>
                <a:sym typeface="Wingdings" panose="05000000000000000000" pitchFamily="2" charset="2"/>
              </a:rPr>
              <a:t>Hauptwort &gt; Nomen </a:t>
            </a:r>
          </a:p>
          <a:p>
            <a:r>
              <a:rPr lang="de-AT" dirty="0" smtClean="0">
                <a:sym typeface="Wingdings" panose="05000000000000000000" pitchFamily="2" charset="2"/>
              </a:rPr>
              <a:t>Bedeutung &gt; Semantik </a:t>
            </a:r>
          </a:p>
          <a:p>
            <a:r>
              <a:rPr lang="de-AT" dirty="0" smtClean="0">
                <a:sym typeface="Wingdings" panose="05000000000000000000" pitchFamily="2" charset="2"/>
              </a:rPr>
              <a:t>Angst &gt; Phobie </a:t>
            </a:r>
          </a:p>
          <a:p>
            <a:r>
              <a:rPr lang="de-AT" dirty="0" smtClean="0">
                <a:sym typeface="Wingdings" panose="05000000000000000000" pitchFamily="2" charset="2"/>
              </a:rPr>
              <a:t>Ausnahme: 	</a:t>
            </a:r>
          </a:p>
          <a:p>
            <a:pPr lvl="1"/>
            <a:r>
              <a:rPr lang="de-AT" dirty="0" smtClean="0">
                <a:sym typeface="Wingdings" panose="05000000000000000000" pitchFamily="2" charset="2"/>
              </a:rPr>
              <a:t>Sprachwissenschaft &lt; &gt; Linguistik </a:t>
            </a:r>
          </a:p>
          <a:p>
            <a:pPr lvl="1"/>
            <a:r>
              <a:rPr lang="de-AT" dirty="0" smtClean="0"/>
              <a:t>Frauenarzt/-ärztin </a:t>
            </a:r>
            <a:r>
              <a:rPr lang="de-AT" dirty="0"/>
              <a:t>&lt; &gt; </a:t>
            </a:r>
            <a:r>
              <a:rPr lang="de-AT" dirty="0" smtClean="0"/>
              <a:t>Gynäkologe/-in </a:t>
            </a:r>
          </a:p>
          <a:p>
            <a:r>
              <a:rPr lang="de-AT" dirty="0" smtClean="0">
                <a:sym typeface="Wingdings" panose="05000000000000000000" pitchFamily="2" charset="2"/>
              </a:rPr>
              <a:t>In Diskussion:</a:t>
            </a:r>
          </a:p>
          <a:p>
            <a:pPr lvl="1"/>
            <a:r>
              <a:rPr lang="de-AT" dirty="0"/>
              <a:t>Aktzeichnung </a:t>
            </a:r>
            <a:r>
              <a:rPr lang="de-AT" dirty="0" smtClean="0"/>
              <a:t>&lt; &gt; </a:t>
            </a:r>
            <a:r>
              <a:rPr lang="de-AT" dirty="0"/>
              <a:t>Nacktzeichnung</a:t>
            </a:r>
            <a:endParaRPr lang="de-AT" dirty="0">
              <a:sym typeface="Wingdings" panose="05000000000000000000" pitchFamily="2" charset="2"/>
            </a:endParaRPr>
          </a:p>
          <a:p>
            <a:pPr lvl="1"/>
            <a:endParaRPr lang="de-AT" dirty="0" smtClean="0">
              <a:sym typeface="Wingdings" panose="05000000000000000000" pitchFamily="2" charset="2"/>
            </a:endParaRPr>
          </a:p>
          <a:p>
            <a:pPr lvl="1"/>
            <a:endParaRPr lang="de-AT" dirty="0">
              <a:sym typeface="Wingdings" panose="05000000000000000000" pitchFamily="2" charset="2"/>
            </a:endParaRPr>
          </a:p>
          <a:p>
            <a:pPr lvl="1"/>
            <a:endParaRPr lang="de-AT" dirty="0"/>
          </a:p>
          <a:p>
            <a:pPr lvl="1"/>
            <a:endParaRPr lang="de-AT" dirty="0" smtClean="0">
              <a:sym typeface="Wingdings" panose="05000000000000000000" pitchFamily="2" charset="2"/>
            </a:endParaRPr>
          </a:p>
          <a:p>
            <a:pPr lvl="1"/>
            <a:endParaRPr lang="de-AT" dirty="0" smtClean="0">
              <a:sym typeface="Wingdings" panose="05000000000000000000" pitchFamily="2" charset="2"/>
            </a:endParaRPr>
          </a:p>
          <a:p>
            <a:endParaRPr lang="de-AT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19939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Komposition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/>
              <a:t>Maximal zwei Gebärden</a:t>
            </a:r>
            <a:endParaRPr lang="de-AT" b="1" dirty="0" smtClean="0"/>
          </a:p>
          <a:p>
            <a:r>
              <a:rPr lang="de-AT" dirty="0" smtClean="0"/>
              <a:t>Gleichgewichtspunkt </a:t>
            </a:r>
          </a:p>
          <a:p>
            <a:pPr marL="457200" lvl="1" indent="0">
              <a:buNone/>
            </a:pPr>
            <a:r>
              <a:rPr lang="de-AT" dirty="0" smtClean="0"/>
              <a:t>GLEICH + GEWICHT + PUNKT </a:t>
            </a:r>
            <a:r>
              <a:rPr lang="de-AT" dirty="0" smtClean="0">
                <a:sym typeface="Wingdings" panose="05000000000000000000" pitchFamily="2" charset="2"/>
              </a:rPr>
              <a:t> verschmelzen zu 2 Gebärden: GLEICHGEWICHT + PUNKT</a:t>
            </a:r>
            <a:r>
              <a:rPr lang="de-AT" dirty="0" smtClean="0"/>
              <a:t> </a:t>
            </a:r>
          </a:p>
          <a:p>
            <a:r>
              <a:rPr lang="de-AT" dirty="0" smtClean="0"/>
              <a:t>Ausnahmen:</a:t>
            </a:r>
          </a:p>
          <a:p>
            <a:pPr lvl="1"/>
            <a:r>
              <a:rPr lang="de-AT" dirty="0" smtClean="0"/>
              <a:t>Z.B. Drehbuchautor </a:t>
            </a:r>
          </a:p>
          <a:p>
            <a:pPr lvl="2"/>
            <a:r>
              <a:rPr lang="de-AT" dirty="0" smtClean="0"/>
              <a:t>AUTOR + DREH + BUCH</a:t>
            </a:r>
          </a:p>
          <a:p>
            <a:pPr marL="457200" lvl="1" indent="0">
              <a:buNone/>
            </a:pPr>
            <a:endParaRPr lang="de-AT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de-AT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92714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785794"/>
            <a:ext cx="8147248" cy="631844"/>
          </a:xfrm>
        </p:spPr>
        <p:txBody>
          <a:bodyPr/>
          <a:lstStyle/>
          <a:p>
            <a:r>
              <a:rPr lang="de-AT" dirty="0" smtClean="0"/>
              <a:t>Semantik: Kontextabhängige Begriffe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Koordination </a:t>
            </a:r>
          </a:p>
          <a:p>
            <a:pPr marL="457200" lvl="1" indent="0">
              <a:buNone/>
            </a:pPr>
            <a:r>
              <a:rPr lang="de-AT" dirty="0" smtClean="0"/>
              <a:t>Sportwissenschaft &lt; &gt; Allgemein</a:t>
            </a:r>
          </a:p>
          <a:p>
            <a:r>
              <a:rPr lang="de-AT" dirty="0" smtClean="0"/>
              <a:t>Experiment</a:t>
            </a:r>
          </a:p>
          <a:p>
            <a:pPr marL="457200" lvl="1" indent="0">
              <a:buNone/>
            </a:pPr>
            <a:r>
              <a:rPr lang="de-AT" dirty="0" smtClean="0"/>
              <a:t>Literaturwissenschaft &lt; &gt; Kunst &lt; &gt; Psychologie</a:t>
            </a:r>
          </a:p>
          <a:p>
            <a:pPr marL="457200" lvl="1" indent="0">
              <a:buNone/>
            </a:pPr>
            <a:r>
              <a:rPr lang="de-AT" dirty="0" smtClean="0"/>
              <a:t> </a:t>
            </a:r>
            <a:r>
              <a:rPr lang="de-AT" dirty="0" err="1" smtClean="0">
                <a:hlinkClick r:id="rId2"/>
              </a:rPr>
              <a:t>Bsp</a:t>
            </a:r>
            <a:r>
              <a:rPr lang="de-AT" dirty="0" smtClean="0">
                <a:hlinkClick r:id="rId2"/>
              </a:rPr>
              <a:t> 1</a:t>
            </a:r>
            <a:r>
              <a:rPr lang="de-AT" dirty="0"/>
              <a:t>;</a:t>
            </a:r>
            <a:r>
              <a:rPr lang="de-AT" dirty="0" smtClean="0"/>
              <a:t> </a:t>
            </a:r>
            <a:r>
              <a:rPr lang="de-AT" dirty="0" smtClean="0">
                <a:hlinkClick r:id="rId3"/>
              </a:rPr>
              <a:t>Bsp2</a:t>
            </a:r>
            <a:r>
              <a:rPr lang="de-AT" dirty="0"/>
              <a:t>;</a:t>
            </a:r>
            <a:r>
              <a:rPr lang="de-AT" dirty="0" smtClean="0"/>
              <a:t> </a:t>
            </a:r>
            <a:endParaRPr lang="de-AT" dirty="0"/>
          </a:p>
          <a:p>
            <a:r>
              <a:rPr lang="de-AT" dirty="0" smtClean="0"/>
              <a:t>Dimension</a:t>
            </a:r>
          </a:p>
          <a:p>
            <a:pPr marL="457200" lvl="1" indent="0">
              <a:buNone/>
            </a:pPr>
            <a:r>
              <a:rPr lang="de-AT" dirty="0" smtClean="0"/>
              <a:t>Mathematik &lt; &gt; Allgemein</a:t>
            </a:r>
            <a:endParaRPr lang="de-AT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476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GESTU-Was ist das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de-AT" dirty="0" smtClean="0"/>
              <a:t>Servicestelle </a:t>
            </a:r>
            <a:r>
              <a:rPr lang="de-AT" dirty="0"/>
              <a:t>an der </a:t>
            </a:r>
            <a:r>
              <a:rPr lang="de-AT" dirty="0" smtClean="0"/>
              <a:t>TU-Wien, </a:t>
            </a:r>
            <a:r>
              <a:rPr lang="de-AT" dirty="0"/>
              <a:t>an die sich schwerhörige und gehörlose Studierende und Studienanfänger/innen wenden </a:t>
            </a:r>
            <a:r>
              <a:rPr lang="de-AT" dirty="0" smtClean="0"/>
              <a:t>können </a:t>
            </a:r>
            <a:r>
              <a:rPr lang="de-AT" dirty="0"/>
              <a:t>um deren Studiensituation zu verbessern</a:t>
            </a:r>
          </a:p>
          <a:p>
            <a:endParaRPr lang="de-AT" dirty="0" smtClean="0"/>
          </a:p>
          <a:p>
            <a:r>
              <a:rPr lang="de-AT" dirty="0" smtClean="0"/>
              <a:t>Existiert seit 2010, wird vom </a:t>
            </a:r>
            <a:r>
              <a:rPr lang="de-DE" dirty="0" err="1" smtClean="0"/>
              <a:t>bmwfw</a:t>
            </a:r>
            <a:r>
              <a:rPr lang="de-DE" dirty="0" smtClean="0"/>
              <a:t> finanziert und ist zuständig </a:t>
            </a:r>
            <a:r>
              <a:rPr lang="de-DE" dirty="0"/>
              <a:t>für Unterstützung im tertiären </a:t>
            </a:r>
            <a:r>
              <a:rPr lang="de-DE" dirty="0" smtClean="0"/>
              <a:t>Bildungsbereich (Universitäten, FHs,…) in Wien</a:t>
            </a:r>
            <a:endParaRPr lang="de-AT" dirty="0"/>
          </a:p>
        </p:txBody>
      </p:sp>
      <p:pic>
        <p:nvPicPr>
          <p:cNvPr id="4" name="Picture 2" descr="N:\ikt2015\bmwfw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028" y="4024005"/>
            <a:ext cx="1309236" cy="37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48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Semantik: Differenzierung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 smtClean="0">
                <a:sym typeface="Wingdings" panose="05000000000000000000" pitchFamily="2" charset="2"/>
              </a:rPr>
              <a:t>Differenzierte Begriffe in der Wissenschaft:</a:t>
            </a:r>
          </a:p>
          <a:p>
            <a:r>
              <a:rPr lang="de-AT" dirty="0">
                <a:sym typeface="Wingdings" panose="05000000000000000000" pitchFamily="2" charset="2"/>
              </a:rPr>
              <a:t>Gender / </a:t>
            </a:r>
            <a:r>
              <a:rPr lang="de-AT" dirty="0" smtClean="0">
                <a:sym typeface="Wingdings" panose="05000000000000000000" pitchFamily="2" charset="2"/>
              </a:rPr>
              <a:t>Geschlecht</a:t>
            </a:r>
          </a:p>
          <a:p>
            <a:r>
              <a:rPr lang="de-AT" dirty="0" smtClean="0">
                <a:sym typeface="Wingdings" panose="05000000000000000000" pitchFamily="2" charset="2"/>
              </a:rPr>
              <a:t>Vokal </a:t>
            </a:r>
            <a:endParaRPr lang="de-AT" dirty="0">
              <a:sym typeface="Wingdings" panose="05000000000000000000" pitchFamily="2" charset="2"/>
            </a:endParaRPr>
          </a:p>
          <a:p>
            <a:r>
              <a:rPr lang="de-AT" dirty="0" smtClean="0">
                <a:sym typeface="Wingdings" panose="05000000000000000000" pitchFamily="2" charset="2"/>
              </a:rPr>
              <a:t>Konsonant</a:t>
            </a:r>
            <a:endParaRPr lang="de-AT" dirty="0">
              <a:sym typeface="Wingdings" panose="05000000000000000000" pitchFamily="2" charset="2"/>
            </a:endParaRPr>
          </a:p>
          <a:p>
            <a:r>
              <a:rPr lang="de-AT" dirty="0">
                <a:sym typeface="Wingdings" panose="05000000000000000000" pitchFamily="2" charset="2"/>
              </a:rPr>
              <a:t>Klasse (Informatik</a:t>
            </a:r>
            <a:r>
              <a:rPr lang="de-AT" dirty="0" smtClean="0">
                <a:sym typeface="Wingdings" panose="05000000000000000000" pitchFamily="2" charset="2"/>
              </a:rPr>
              <a:t>)</a:t>
            </a:r>
            <a:endParaRPr lang="de-AT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de-AT" dirty="0">
                <a:sym typeface="Wingdings" panose="05000000000000000000" pitchFamily="2" charset="2"/>
              </a:rPr>
              <a:t>Attribut (Informatik)</a:t>
            </a:r>
          </a:p>
          <a:p>
            <a:endParaRPr lang="de-AT" dirty="0" smtClean="0">
              <a:sym typeface="Wingdings" panose="05000000000000000000" pitchFamily="2" charset="2"/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8198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Ikonizität: Neutralität 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Fach Sexualpathologie (keine Kategorie)</a:t>
            </a:r>
          </a:p>
          <a:p>
            <a:pPr lvl="1"/>
            <a:r>
              <a:rPr lang="de-AT" dirty="0" smtClean="0"/>
              <a:t>Voyeurismus</a:t>
            </a:r>
          </a:p>
          <a:p>
            <a:pPr lvl="1"/>
            <a:endParaRPr lang="de-AT" dirty="0" smtClean="0"/>
          </a:p>
          <a:p>
            <a:pPr lvl="1"/>
            <a:endParaRPr lang="de-AT" dirty="0"/>
          </a:p>
          <a:p>
            <a:pPr marL="0" indent="0">
              <a:buNone/>
            </a:pPr>
            <a:r>
              <a:rPr lang="de-AT" sz="2800" dirty="0"/>
              <a:t>Wichtig bei fachbezogener Kommunikation ist auch eine objektive Darstellung, was Neutralität und Freiheit von Emotionen bedeutet. </a:t>
            </a:r>
          </a:p>
          <a:p>
            <a:pPr marL="0" indent="0">
              <a:buNone/>
            </a:pPr>
            <a:r>
              <a:rPr lang="de-AT" sz="2000" dirty="0"/>
              <a:t>(vgl. Elsen. </a:t>
            </a:r>
            <a:r>
              <a:rPr lang="de-AT" sz="2000" dirty="0" smtClean="0"/>
              <a:t>2004)</a:t>
            </a:r>
            <a:endParaRPr lang="de-AT" sz="2000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05800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Nonmanuelle</a:t>
            </a:r>
            <a:r>
              <a:rPr lang="de-AT" dirty="0" smtClean="0"/>
              <a:t> Elemente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de-AT" dirty="0" smtClean="0"/>
              <a:t>Mundbild: Wortreihenfolge</a:t>
            </a:r>
          </a:p>
          <a:p>
            <a:pPr lvl="1"/>
            <a:r>
              <a:rPr lang="de-AT" dirty="0" err="1" smtClean="0"/>
              <a:t>Derealisation</a:t>
            </a:r>
            <a:endParaRPr lang="de-AT" dirty="0" smtClean="0"/>
          </a:p>
          <a:p>
            <a:pPr lvl="1"/>
            <a:r>
              <a:rPr lang="de-AT" dirty="0" smtClean="0"/>
              <a:t>Safer Sex</a:t>
            </a:r>
          </a:p>
          <a:p>
            <a:pPr lvl="1"/>
            <a:r>
              <a:rPr lang="de-AT" dirty="0"/>
              <a:t>aufwärtskompatibel / </a:t>
            </a:r>
            <a:r>
              <a:rPr lang="de-AT" dirty="0" smtClean="0"/>
              <a:t>abwärtskompatibel</a:t>
            </a:r>
          </a:p>
          <a:p>
            <a:r>
              <a:rPr lang="de-AT" dirty="0" smtClean="0"/>
              <a:t>Mundbild oder Mundgestik</a:t>
            </a:r>
          </a:p>
          <a:p>
            <a:pPr lvl="1"/>
            <a:r>
              <a:rPr lang="de-AT" dirty="0" err="1" smtClean="0"/>
              <a:t>Pezziball</a:t>
            </a:r>
            <a:endParaRPr lang="de-AT" dirty="0" smtClean="0"/>
          </a:p>
          <a:p>
            <a:r>
              <a:rPr lang="de-AT" dirty="0" smtClean="0"/>
              <a:t>Mimik</a:t>
            </a:r>
          </a:p>
          <a:p>
            <a:pPr lvl="1"/>
            <a:r>
              <a:rPr lang="de-AT" dirty="0" smtClean="0"/>
              <a:t>Perversität</a:t>
            </a:r>
          </a:p>
          <a:p>
            <a:pPr lvl="1"/>
            <a:endParaRPr lang="de-AT" dirty="0"/>
          </a:p>
          <a:p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79316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785794"/>
            <a:ext cx="8507288" cy="631844"/>
          </a:xfrm>
        </p:spPr>
        <p:txBody>
          <a:bodyPr/>
          <a:lstStyle/>
          <a:p>
            <a:r>
              <a:rPr lang="de-AT" dirty="0" smtClean="0"/>
              <a:t>Weibliche Form (-in) &amp; „Person“?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Im Lexikon: PERSON dazu</a:t>
            </a:r>
          </a:p>
          <a:p>
            <a:r>
              <a:rPr lang="de-AT" dirty="0" smtClean="0"/>
              <a:t>Z.B</a:t>
            </a:r>
            <a:r>
              <a:rPr lang="de-AT" dirty="0"/>
              <a:t>. </a:t>
            </a:r>
            <a:r>
              <a:rPr lang="de-AT" dirty="0" smtClean="0"/>
              <a:t>Dramaturgin, Choreografin, </a:t>
            </a:r>
            <a:r>
              <a:rPr lang="de-AT" dirty="0"/>
              <a:t>etc.</a:t>
            </a:r>
          </a:p>
          <a:p>
            <a:r>
              <a:rPr lang="de-AT" dirty="0" smtClean="0"/>
              <a:t>Im Sprachgebrauch nicht so gebräuchlich</a:t>
            </a:r>
          </a:p>
          <a:p>
            <a:pPr marL="457200" lvl="1" indent="0">
              <a:buNone/>
            </a:pPr>
            <a:r>
              <a:rPr lang="de-AT" dirty="0" smtClean="0">
                <a:sym typeface="Wingdings" panose="05000000000000000000" pitchFamily="2" charset="2"/>
              </a:rPr>
              <a:t></a:t>
            </a:r>
            <a:r>
              <a:rPr lang="de-AT" dirty="0" smtClean="0"/>
              <a:t>Alternativen:</a:t>
            </a:r>
          </a:p>
          <a:p>
            <a:pPr lvl="2"/>
            <a:r>
              <a:rPr lang="de-AT" dirty="0" smtClean="0"/>
              <a:t>Kontext</a:t>
            </a:r>
          </a:p>
          <a:p>
            <a:pPr lvl="2"/>
            <a:r>
              <a:rPr lang="de-AT" dirty="0" smtClean="0"/>
              <a:t>Index</a:t>
            </a:r>
          </a:p>
          <a:p>
            <a:pPr lvl="2"/>
            <a:r>
              <a:rPr lang="de-AT" dirty="0" smtClean="0"/>
              <a:t>FRAU / MANN</a:t>
            </a:r>
          </a:p>
          <a:p>
            <a:r>
              <a:rPr lang="de-AT" dirty="0" smtClean="0"/>
              <a:t>In </a:t>
            </a:r>
            <a:r>
              <a:rPr lang="de-AT" dirty="0"/>
              <a:t>Diskussion</a:t>
            </a: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94387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AT" dirty="0" smtClean="0"/>
              <a:t>Wortarten Deutsch &lt; &gt; ÖGS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Nomen vs. Adjektiv </a:t>
            </a:r>
          </a:p>
          <a:p>
            <a:pPr lvl="1"/>
            <a:r>
              <a:rPr lang="de-AT" dirty="0" smtClean="0"/>
              <a:t>Synchronie &lt; &gt; synchron (Distinktion: Mundbild)</a:t>
            </a:r>
          </a:p>
          <a:p>
            <a:pPr marL="457200" lvl="1" indent="0">
              <a:buNone/>
            </a:pPr>
            <a:endParaRPr lang="de-AT" dirty="0" smtClean="0"/>
          </a:p>
          <a:p>
            <a:r>
              <a:rPr lang="de-AT" dirty="0" smtClean="0"/>
              <a:t>Nomen vs. Verb</a:t>
            </a:r>
          </a:p>
          <a:p>
            <a:pPr lvl="1"/>
            <a:r>
              <a:rPr lang="de-AT" dirty="0" smtClean="0"/>
              <a:t>Zitat &lt; &gt; zitieren (Distinktion: Bewegung)</a:t>
            </a:r>
          </a:p>
          <a:p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48897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Zukunft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dirty="0" smtClean="0"/>
              <a:t>Wünsche:</a:t>
            </a:r>
          </a:p>
          <a:p>
            <a:r>
              <a:rPr lang="de-AT" dirty="0" smtClean="0"/>
              <a:t>GESTU: Ausweitung der Unterstützung gehörloser und schwerhöriger Studierender auf ganz Österreich; GESTU-Konzept auf andere Universitäten/Städte umlegen</a:t>
            </a:r>
          </a:p>
          <a:p>
            <a:r>
              <a:rPr lang="de-AT" dirty="0" smtClean="0"/>
              <a:t>Fachgebärdenentwicklung:</a:t>
            </a:r>
            <a:endParaRPr lang="de-AT" dirty="0"/>
          </a:p>
          <a:p>
            <a:pPr lvl="1"/>
            <a:r>
              <a:rPr lang="de-AT" dirty="0" smtClean="0"/>
              <a:t>Kooperation mit anderen Universitäten</a:t>
            </a:r>
          </a:p>
          <a:p>
            <a:pPr lvl="1"/>
            <a:r>
              <a:rPr lang="de-AT" dirty="0" smtClean="0"/>
              <a:t>Kooperation </a:t>
            </a:r>
            <a:r>
              <a:rPr lang="de-AT"/>
              <a:t>mit </a:t>
            </a:r>
            <a:r>
              <a:rPr lang="de-AT" smtClean="0"/>
              <a:t>Schulen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87642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>
                <a:sym typeface="Wingdings" panose="05000000000000000000" pitchFamily="2" charset="2"/>
              </a:rPr>
              <a:t>Vielen Dank für </a:t>
            </a:r>
            <a:r>
              <a:rPr lang="de-AT" dirty="0" smtClean="0">
                <a:sym typeface="Wingdings" panose="05000000000000000000" pitchFamily="2" charset="2"/>
              </a:rPr>
              <a:t>Ihre Aufmerksamkeit!</a:t>
            </a:r>
            <a:r>
              <a:rPr lang="de-AT" dirty="0"/>
              <a:t/>
            </a:r>
            <a:br>
              <a:rPr lang="de-AT" dirty="0"/>
            </a:b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b="1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53163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Kontakt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AT" sz="4500" b="1" dirty="0" smtClean="0"/>
              <a:t>GESTU</a:t>
            </a:r>
            <a:endParaRPr lang="de-AT" sz="4500" b="1" dirty="0"/>
          </a:p>
          <a:p>
            <a:pPr marL="0" indent="0">
              <a:buNone/>
            </a:pPr>
            <a:r>
              <a:rPr lang="de-AT" dirty="0" err="1"/>
              <a:t>Favoritenstrasse</a:t>
            </a:r>
            <a:r>
              <a:rPr lang="de-AT" dirty="0"/>
              <a:t> 9, Stiege 3, 1. Stock</a:t>
            </a:r>
          </a:p>
          <a:p>
            <a:pPr marL="0" indent="0">
              <a:buNone/>
            </a:pPr>
            <a:r>
              <a:rPr lang="de-AT" dirty="0"/>
              <a:t>1040 Wien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Öffnungszeiten: </a:t>
            </a:r>
            <a:r>
              <a:rPr lang="de-AT" b="1" dirty="0"/>
              <a:t>nach Vereinbarung</a:t>
            </a:r>
          </a:p>
          <a:p>
            <a:pPr marL="0" indent="0">
              <a:buNone/>
            </a:pPr>
            <a:r>
              <a:rPr lang="de-AT" dirty="0"/>
              <a:t>E-Mail: </a:t>
            </a:r>
            <a:r>
              <a:rPr lang="de-AT" b="1" dirty="0"/>
              <a:t>gestu@tuwien.ac.at</a:t>
            </a:r>
          </a:p>
          <a:p>
            <a:pPr marL="0" indent="0">
              <a:buNone/>
            </a:pPr>
            <a:r>
              <a:rPr lang="de-AT" dirty="0"/>
              <a:t>SMS und Videotelefon: </a:t>
            </a:r>
            <a:r>
              <a:rPr lang="de-AT" b="1" dirty="0"/>
              <a:t>+43 664 605 884 293</a:t>
            </a:r>
          </a:p>
          <a:p>
            <a:pPr marL="0" indent="0">
              <a:buNone/>
            </a:pPr>
            <a:r>
              <a:rPr lang="de-AT" dirty="0"/>
              <a:t>Skype: </a:t>
            </a:r>
            <a:r>
              <a:rPr lang="de-AT" b="1" dirty="0" err="1"/>
              <a:t>gestu</a:t>
            </a:r>
            <a:r>
              <a:rPr lang="de-AT" b="1" dirty="0"/>
              <a:t>-servicestelle</a:t>
            </a:r>
            <a:r>
              <a:rPr lang="de-AT" dirty="0"/>
              <a:t> </a:t>
            </a: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Website: </a:t>
            </a:r>
            <a:r>
              <a:rPr lang="de-AT" b="1" dirty="0" smtClean="0"/>
              <a:t>www. </a:t>
            </a:r>
            <a:r>
              <a:rPr lang="de-AT" b="1" dirty="0"/>
              <a:t>g</a:t>
            </a:r>
            <a:r>
              <a:rPr lang="de-AT" b="1" dirty="0" smtClean="0"/>
              <a:t>estu.at 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 smtClean="0"/>
              <a:t>Fachgebärden:</a:t>
            </a:r>
            <a:endParaRPr lang="de-AT" dirty="0"/>
          </a:p>
          <a:p>
            <a:pPr marL="0" indent="0">
              <a:buNone/>
            </a:pPr>
            <a:r>
              <a:rPr lang="de-AT" b="1" dirty="0" smtClean="0"/>
              <a:t>http</a:t>
            </a:r>
            <a:r>
              <a:rPr lang="de-AT" b="1" dirty="0"/>
              <a:t>://fachgebaerden.tuwien.ac.at</a:t>
            </a:r>
            <a:r>
              <a:rPr lang="de-AT" b="1" dirty="0" smtClean="0"/>
              <a:t>/</a:t>
            </a:r>
          </a:p>
          <a:p>
            <a:pPr marL="0" indent="0">
              <a:buNone/>
            </a:pPr>
            <a:endParaRPr lang="de-AT" b="1" dirty="0" smtClean="0"/>
          </a:p>
          <a:p>
            <a:pPr marL="0" indent="0">
              <a:buNone/>
            </a:pPr>
            <a:endParaRPr lang="de-AT" sz="2200" dirty="0" smtClean="0"/>
          </a:p>
          <a:p>
            <a:pPr marL="0" indent="0">
              <a:buNone/>
            </a:pPr>
            <a:r>
              <a:rPr lang="de-AT" sz="2200" dirty="0" smtClean="0"/>
              <a:t>Präsentation lizensiert unter                          https</a:t>
            </a:r>
            <a:r>
              <a:rPr lang="de-AT" sz="2200" dirty="0"/>
              <a:t>://creativecommons.org/licenses/by/4.0/ </a:t>
            </a:r>
          </a:p>
          <a:p>
            <a:endParaRPr lang="de-A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806638"/>
            <a:ext cx="838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1348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GESTU-Was ist das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de-AT" dirty="0" smtClean="0"/>
              <a:t>Servicestelle </a:t>
            </a:r>
            <a:r>
              <a:rPr lang="de-AT" dirty="0"/>
              <a:t>an der </a:t>
            </a:r>
            <a:r>
              <a:rPr lang="de-AT" dirty="0" smtClean="0"/>
              <a:t>TU-Wien, </a:t>
            </a:r>
            <a:r>
              <a:rPr lang="de-AT" dirty="0"/>
              <a:t>an die sich schwerhörige und gehörlose Studierende und Studienanfänger/innen wenden </a:t>
            </a:r>
            <a:r>
              <a:rPr lang="de-AT" dirty="0" smtClean="0"/>
              <a:t>können </a:t>
            </a:r>
            <a:r>
              <a:rPr lang="de-AT" dirty="0"/>
              <a:t>um deren Studiensituation zu verbessern</a:t>
            </a:r>
          </a:p>
          <a:p>
            <a:endParaRPr lang="de-AT" dirty="0" smtClean="0"/>
          </a:p>
          <a:p>
            <a:r>
              <a:rPr lang="de-AT" dirty="0" smtClean="0"/>
              <a:t>Existiert seit 2010, wird vom </a:t>
            </a:r>
            <a:r>
              <a:rPr lang="de-DE" dirty="0" err="1" smtClean="0"/>
              <a:t>bmwfw</a:t>
            </a:r>
            <a:r>
              <a:rPr lang="de-DE" dirty="0" smtClean="0"/>
              <a:t> finanziert und ist zuständig </a:t>
            </a:r>
            <a:r>
              <a:rPr lang="de-DE" dirty="0"/>
              <a:t>für Unterstützung im tertiären </a:t>
            </a:r>
            <a:r>
              <a:rPr lang="de-DE" dirty="0" smtClean="0"/>
              <a:t>Bildungsbereich (Universitäten, FHs,…) in Wien</a:t>
            </a:r>
            <a:endParaRPr lang="de-AT" dirty="0"/>
          </a:p>
        </p:txBody>
      </p:sp>
      <p:pic>
        <p:nvPicPr>
          <p:cNvPr id="4" name="Picture 2" descr="N:\ikt2015\bmwfw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028" y="4024005"/>
            <a:ext cx="1309236" cy="37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965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Servicestelle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Ist zentrale Anlaufstelle für gehörlose/schwerhörige Studierende in Belangen des Studiums</a:t>
            </a:r>
            <a:endParaRPr lang="de-AT" dirty="0"/>
          </a:p>
          <a:p>
            <a:pPr lvl="1"/>
            <a:r>
              <a:rPr lang="de-DE" dirty="0"/>
              <a:t>Beratung in Deutsch + ÖGS</a:t>
            </a:r>
          </a:p>
          <a:p>
            <a:pPr lvl="1"/>
            <a:r>
              <a:rPr lang="de-DE" dirty="0" smtClean="0"/>
              <a:t>Organisation von ÖGS-Dolmetscher/innen, Schriftdolmetscher/innen, Mitschreibtutor/innen,…</a:t>
            </a:r>
          </a:p>
          <a:p>
            <a:pPr lvl="1"/>
            <a:r>
              <a:rPr lang="de-DE" dirty="0" smtClean="0"/>
              <a:t>Kümmert sich um die Finanzierung</a:t>
            </a:r>
          </a:p>
          <a:p>
            <a:pPr lvl="1"/>
            <a:r>
              <a:rPr lang="de-DE" dirty="0" smtClean="0"/>
              <a:t>Bietet Technikunterstützung (Videoaufzeichnung von Lehrveranstaltungen, Funkmikros für  Dolmetscher /innen…) </a:t>
            </a:r>
          </a:p>
        </p:txBody>
      </p:sp>
    </p:spTree>
    <p:extLst>
      <p:ext uri="{BB962C8B-B14F-4D97-AF65-F5344CB8AC3E}">
        <p14:creationId xmlns:p14="http://schemas.microsoft.com/office/powerpoint/2010/main" val="1992443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Servicestelle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Sensibilisierung und Beratung von Universitätsangehörigen</a:t>
            </a:r>
          </a:p>
          <a:p>
            <a:pPr lvl="1"/>
            <a:r>
              <a:rPr lang="de-DE" dirty="0" smtClean="0"/>
              <a:t>Besonderheiten der Arbeitsweisen von gehörlosen/schwerhörigen Studierenden</a:t>
            </a:r>
          </a:p>
          <a:p>
            <a:pPr lvl="1"/>
            <a:r>
              <a:rPr lang="de-DE" dirty="0" smtClean="0"/>
              <a:t>Einbindung von gehörlosen Personen in den Unterricht</a:t>
            </a:r>
          </a:p>
          <a:p>
            <a:pPr lvl="1"/>
            <a:r>
              <a:rPr lang="de-DE" dirty="0" smtClean="0"/>
              <a:t>Alternative Prüfungssituationen (z.B. Prüfung in ÖGS mit Dolmetscher/innen)</a:t>
            </a:r>
          </a:p>
          <a:p>
            <a:r>
              <a:rPr lang="de-DE" dirty="0" smtClean="0"/>
              <a:t>Nationale und internationale Vernetzung; Öffentlichkeitsarbeit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938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Studierende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smtClean="0"/>
              <a:t>Zahl der unterstützten Studierenden von 11 (im ersten Jahr, 2010) auf  20 im Sommersemester 2017 gestiegen</a:t>
            </a:r>
          </a:p>
          <a:p>
            <a:r>
              <a:rPr lang="de-AT" dirty="0" smtClean="0"/>
              <a:t>Studierende vieler verschiedener  Universitäten</a:t>
            </a:r>
          </a:p>
          <a:p>
            <a:pPr lvl="1"/>
            <a:r>
              <a:rPr lang="de-AT" dirty="0" smtClean="0"/>
              <a:t>TU-Wien,  UNI-Wien, WU-Wien, FH Campus Wien, Pädagogische Hochschule </a:t>
            </a:r>
            <a:r>
              <a:rPr lang="de-AT" dirty="0" err="1" smtClean="0"/>
              <a:t>Strebersdorf</a:t>
            </a:r>
            <a:r>
              <a:rPr lang="de-AT" dirty="0" smtClean="0"/>
              <a:t>, Diplomatische Akademie</a:t>
            </a:r>
            <a:endParaRPr lang="de-AT" dirty="0"/>
          </a:p>
          <a:p>
            <a:r>
              <a:rPr lang="de-AT" dirty="0" smtClean="0"/>
              <a:t>Sehr viele verschiedenen Studienfächer</a:t>
            </a:r>
          </a:p>
          <a:p>
            <a:pPr lvl="1"/>
            <a:r>
              <a:rPr lang="de-AT" dirty="0" smtClean="0"/>
              <a:t>Geschichte, Linguistik, Wirtschaftsinformatik, Pädagogik, Psychologie, Molekularbiologie, Sportwissenschaften, Technische Informatik, Soziologie…</a:t>
            </a:r>
          </a:p>
          <a:p>
            <a:endParaRPr lang="de-AT" dirty="0" smtClean="0"/>
          </a:p>
          <a:p>
            <a:pPr marL="0" indent="0">
              <a:buNone/>
            </a:pP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938363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Fachgebärden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Es hat sich schon sehr früh gezeigt, dass hoher Bedarf an Fachgebärden für den tertiären Bildungsbereich (Austausch, </a:t>
            </a:r>
            <a:r>
              <a:rPr lang="de-AT" dirty="0" err="1" smtClean="0"/>
              <a:t>Dolmetschung</a:t>
            </a:r>
            <a:r>
              <a:rPr lang="de-AT" dirty="0" smtClean="0"/>
              <a:t>,…) besteht</a:t>
            </a:r>
          </a:p>
          <a:p>
            <a:endParaRPr lang="de-AT" dirty="0" smtClean="0"/>
          </a:p>
          <a:p>
            <a:r>
              <a:rPr lang="de-AT" dirty="0" smtClean="0"/>
              <a:t>In ÖGS sind für viele Fachbegriffe noch keinen entsprechenden Gebärden vorhanden</a:t>
            </a:r>
          </a:p>
          <a:p>
            <a:r>
              <a:rPr lang="de-AT" dirty="0" smtClean="0"/>
              <a:t>(Fach)gebärden oft spontan zwischen Studierenden und Dolmetscher/innen vereinbart (entwickelt)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408583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Fachgebärden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/>
              <a:buChar char="à"/>
            </a:pPr>
            <a:r>
              <a:rPr lang="de-AT" dirty="0" smtClean="0">
                <a:sym typeface="Wingdings" panose="05000000000000000000" pitchFamily="2" charset="2"/>
              </a:rPr>
              <a:t>Start 2011: </a:t>
            </a:r>
            <a:r>
              <a:rPr lang="de-AT" dirty="0" smtClean="0"/>
              <a:t>GESTU-Fachgebärdenentwicklung</a:t>
            </a:r>
          </a:p>
          <a:p>
            <a:r>
              <a:rPr lang="de-AT" dirty="0" smtClean="0"/>
              <a:t>Spezielle </a:t>
            </a:r>
            <a:r>
              <a:rPr lang="de-AT" dirty="0"/>
              <a:t>Workshops + </a:t>
            </a:r>
            <a:r>
              <a:rPr lang="de-AT" dirty="0" smtClean="0"/>
              <a:t>LV</a:t>
            </a:r>
          </a:p>
          <a:p>
            <a:r>
              <a:rPr lang="de-AT" dirty="0" smtClean="0"/>
              <a:t>Sammeln von Fachgebärden</a:t>
            </a:r>
          </a:p>
          <a:p>
            <a:r>
              <a:rPr lang="de-AT" dirty="0" smtClean="0"/>
              <a:t>Diskutieren/Verbessern in kleinen Fachgruppen</a:t>
            </a:r>
          </a:p>
          <a:p>
            <a:r>
              <a:rPr lang="de-AT" dirty="0" smtClean="0"/>
              <a:t>Entwicklung eines Online-Tools um die Fachgebärden allen zur Verfügung stellen zu können - für die Öffentlichkeit seit 2015 zugänglich</a:t>
            </a:r>
          </a:p>
          <a:p>
            <a:endParaRPr lang="de-AT" dirty="0" smtClean="0"/>
          </a:p>
          <a:p>
            <a:endParaRPr lang="de-AT" dirty="0" smtClean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 smtClean="0"/>
          </a:p>
          <a:p>
            <a:pPr>
              <a:buFont typeface="Wingdings"/>
              <a:buChar char="à"/>
            </a:pPr>
            <a:endParaRPr lang="de-AT" dirty="0"/>
          </a:p>
          <a:p>
            <a:endParaRPr lang="de-AT" dirty="0"/>
          </a:p>
          <a:p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3125286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Wissenschaftliche Fachgebärdenentwicklung</a:t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>
                <a:solidFill>
                  <a:schemeClr val="tx1"/>
                </a:solidFill>
              </a:rPr>
              <a:t>http://fachgebaerden.tuwien.ac.at</a:t>
            </a:r>
            <a:r>
              <a:rPr lang="de-AT" dirty="0" smtClean="0">
                <a:solidFill>
                  <a:schemeClr val="tx1"/>
                </a:solidFill>
              </a:rPr>
              <a:t>/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971600" y="63813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A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007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840</Words>
  <Application>Microsoft Office PowerPoint</Application>
  <PresentationFormat>Bildschirmpräsentation (4:3)</PresentationFormat>
  <Paragraphs>224</Paragraphs>
  <Slides>27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27</vt:i4>
      </vt:variant>
    </vt:vector>
  </HeadingPairs>
  <TitlesOfParts>
    <vt:vector size="29" baseType="lpstr">
      <vt:lpstr>Larissa-Design</vt:lpstr>
      <vt:lpstr>Benutzerdefiniertes Design</vt:lpstr>
      <vt:lpstr>GESTU Fachgebärdenentwicklung </vt:lpstr>
      <vt:lpstr>GESTU-Was ist das</vt:lpstr>
      <vt:lpstr>GESTU-Was ist das</vt:lpstr>
      <vt:lpstr>Servicestelle</vt:lpstr>
      <vt:lpstr>Servicestelle</vt:lpstr>
      <vt:lpstr>Studierende</vt:lpstr>
      <vt:lpstr>Fachgebärden</vt:lpstr>
      <vt:lpstr>Fachgebärden</vt:lpstr>
      <vt:lpstr>Wissenschaftliche Fachgebärdenentwicklung </vt:lpstr>
      <vt:lpstr>Ablauf</vt:lpstr>
      <vt:lpstr>Arbeitsgruppen</vt:lpstr>
      <vt:lpstr>Evaluation</vt:lpstr>
      <vt:lpstr>Online-Plattform</vt:lpstr>
      <vt:lpstr>Beispiele aus der Entwicklung von wissenschaftlichen Fachgebärden</vt:lpstr>
      <vt:lpstr>Strategien</vt:lpstr>
      <vt:lpstr>Ikonizität</vt:lpstr>
      <vt:lpstr>Synonyme</vt:lpstr>
      <vt:lpstr>Komposition</vt:lpstr>
      <vt:lpstr>Semantik: Kontextabhängige Begriffe</vt:lpstr>
      <vt:lpstr>Semantik: Differenzierung</vt:lpstr>
      <vt:lpstr>Ikonizität: Neutralität ?</vt:lpstr>
      <vt:lpstr>Nonmanuelle Elemente</vt:lpstr>
      <vt:lpstr>Weibliche Form (-in) &amp; „Person“?</vt:lpstr>
      <vt:lpstr>Wortarten Deutsch &lt; &gt; ÖGS</vt:lpstr>
      <vt:lpstr>Zukunft</vt:lpstr>
      <vt:lpstr>Vielen Dank für Ihre Aufmerksamkeit! </vt:lpstr>
      <vt:lpstr>Kontakt</vt:lpstr>
    </vt:vector>
  </TitlesOfParts>
  <Company>TU Wien - Campusversion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GESTU  - Gehörlos/schwerhörig erfolgreich studieren</dc:title>
  <dc:creator>Karin</dc:creator>
  <cp:lastModifiedBy>Georg Edelmayer</cp:lastModifiedBy>
  <cp:revision>518</cp:revision>
  <cp:lastPrinted>2016-11-17T11:00:52Z</cp:lastPrinted>
  <dcterms:created xsi:type="dcterms:W3CDTF">2016-02-16T08:14:40Z</dcterms:created>
  <dcterms:modified xsi:type="dcterms:W3CDTF">2017-07-07T13:16:21Z</dcterms:modified>
</cp:coreProperties>
</file>