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1" r:id="rId3"/>
    <p:sldId id="258" r:id="rId4"/>
    <p:sldId id="278" r:id="rId5"/>
    <p:sldId id="279" r:id="rId6"/>
    <p:sldId id="280" r:id="rId7"/>
    <p:sldId id="281" r:id="rId8"/>
    <p:sldId id="282" r:id="rId9"/>
    <p:sldId id="302" r:id="rId10"/>
    <p:sldId id="303" r:id="rId11"/>
    <p:sldId id="304" r:id="rId12"/>
    <p:sldId id="293" r:id="rId13"/>
    <p:sldId id="271" r:id="rId14"/>
    <p:sldId id="270" r:id="rId15"/>
    <p:sldId id="301" r:id="rId16"/>
    <p:sldId id="309" r:id="rId17"/>
    <p:sldId id="267" r:id="rId18"/>
    <p:sldId id="274" r:id="rId19"/>
    <p:sldId id="275" r:id="rId20"/>
    <p:sldId id="315" r:id="rId21"/>
    <p:sldId id="283" r:id="rId22"/>
    <p:sldId id="296" r:id="rId23"/>
    <p:sldId id="310" r:id="rId24"/>
    <p:sldId id="311" r:id="rId25"/>
    <p:sldId id="313" r:id="rId26"/>
    <p:sldId id="314" r:id="rId27"/>
    <p:sldId id="332" r:id="rId28"/>
    <p:sldId id="327" r:id="rId29"/>
    <p:sldId id="326" r:id="rId30"/>
    <p:sldId id="333" r:id="rId31"/>
    <p:sldId id="312" r:id="rId32"/>
    <p:sldId id="334" r:id="rId33"/>
    <p:sldId id="287" r:id="rId34"/>
    <p:sldId id="308" r:id="rId35"/>
    <p:sldId id="322" r:id="rId36"/>
    <p:sldId id="288" r:id="rId37"/>
    <p:sldId id="299" r:id="rId38"/>
    <p:sldId id="290" r:id="rId39"/>
    <p:sldId id="317" r:id="rId40"/>
    <p:sldId id="335" r:id="rId41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5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Tabelle1!$A$2:$A$5</c:f>
              <c:strCache>
                <c:ptCount val="2"/>
                <c:pt idx="0">
                  <c:v>Kernvokabular</c:v>
                </c:pt>
                <c:pt idx="1">
                  <c:v>Randvokabular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D7F4-D186-4F18-8EB9-E88119514EFF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78F7-9D9E-42A3-8E34-83231BABE13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1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CBC2-C364-490F-B3CE-49245070C47E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9C49F-F3D5-439A-82EF-5E1DCE58C3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69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859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85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Folie mit Symbolen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82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Bilder von stiften und Handschuhen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606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Sprachprogramm</a:t>
            </a:r>
            <a:r>
              <a:rPr lang="de-AT" baseline="0" dirty="0" smtClean="0"/>
              <a:t> von </a:t>
            </a:r>
            <a:r>
              <a:rPr lang="de-AT" baseline="0" dirty="0" err="1" smtClean="0"/>
              <a:t>Dynavox</a:t>
            </a:r>
            <a:r>
              <a:rPr lang="de-AT" baseline="0" dirty="0" smtClean="0"/>
              <a:t>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15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Beispiel Symbole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78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Metatalk</a:t>
            </a:r>
            <a:r>
              <a:rPr lang="de-AT" dirty="0" smtClean="0"/>
              <a:t> Foto plus reduziertes Foto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C49F-F3D5-439A-82EF-5E1DCE58C36B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685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2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174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43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571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82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915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465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455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95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69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00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0109-5A73-453C-B789-2957D69A1F9C}" type="datetimeFigureOut">
              <a:rPr lang="de-AT" smtClean="0"/>
              <a:t>12.07.2017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77E9-C5E4-48EA-BF6C-553C80787CC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3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2960"/>
          </a:xfrm>
        </p:spPr>
        <p:txBody>
          <a:bodyPr>
            <a:normAutofit/>
          </a:bodyPr>
          <a:lstStyle/>
          <a:p>
            <a:r>
              <a:rPr lang="de-AT" sz="5400" dirty="0" smtClean="0"/>
              <a:t>Gestaltung einer Bildsymboltafel</a:t>
            </a:r>
            <a:endParaRPr lang="de-AT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37126"/>
            <a:ext cx="9513194" cy="3597003"/>
          </a:xfrm>
        </p:spPr>
        <p:txBody>
          <a:bodyPr>
            <a:normAutofit/>
          </a:bodyPr>
          <a:lstStyle/>
          <a:p>
            <a:r>
              <a:rPr lang="de-AT" sz="3600" dirty="0" smtClean="0"/>
              <a:t>Was muss ich bei der Zusammenstellung beachten, damit sie dem Nutzer gerecht wird?</a:t>
            </a:r>
          </a:p>
          <a:p>
            <a:r>
              <a:rPr lang="de-AT" dirty="0" smtClean="0"/>
              <a:t>Andrea Wolfsberger, </a:t>
            </a:r>
            <a:r>
              <a:rPr lang="de-AT" dirty="0" smtClean="0"/>
              <a:t>Kommunikationspädagogin</a:t>
            </a:r>
          </a:p>
          <a:p>
            <a:endParaRPr lang="de-AT" dirty="0"/>
          </a:p>
          <a:p>
            <a:r>
              <a:rPr lang="de-AT" sz="1600" dirty="0" smtClean="0"/>
              <a:t>(Bilder wurden weitgehend entfernt)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681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Gesprächsfunktionen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Aufmerksamkeit zeigen</a:t>
            </a:r>
          </a:p>
          <a:p>
            <a:r>
              <a:rPr lang="de-AT" dirty="0" smtClean="0"/>
              <a:t>Aufmerksamkeit fordern</a:t>
            </a:r>
          </a:p>
          <a:p>
            <a:r>
              <a:rPr lang="de-AT" dirty="0" smtClean="0"/>
              <a:t>Auf sich aufmerksam machen</a:t>
            </a:r>
          </a:p>
          <a:p>
            <a:r>
              <a:rPr lang="de-AT" dirty="0" smtClean="0"/>
              <a:t>Fragen stellen</a:t>
            </a:r>
          </a:p>
          <a:p>
            <a:r>
              <a:rPr lang="de-AT" dirty="0" smtClean="0"/>
              <a:t>Etwas kommentieren</a:t>
            </a:r>
          </a:p>
          <a:p>
            <a:r>
              <a:rPr lang="de-AT" dirty="0" smtClean="0"/>
              <a:t>Protest ausdrücken</a:t>
            </a:r>
          </a:p>
          <a:p>
            <a:r>
              <a:rPr lang="de-AT" dirty="0" smtClean="0"/>
              <a:t>Freude ausdrücken</a:t>
            </a:r>
          </a:p>
          <a:p>
            <a:r>
              <a:rPr lang="de-AT" dirty="0" smtClean="0"/>
              <a:t>Handlungen/Objekte einfordern</a:t>
            </a:r>
          </a:p>
          <a:p>
            <a:r>
              <a:rPr lang="de-AT" dirty="0" smtClean="0"/>
              <a:t>Gefühle ausdrücken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33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Symboltafel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3200" dirty="0"/>
              <a:t>Jede Tafel ist besser als gar keine!</a:t>
            </a:r>
          </a:p>
          <a:p>
            <a:pPr marL="0" indent="0">
              <a:buNone/>
            </a:pPr>
            <a:r>
              <a:rPr lang="de-AT" sz="3200" dirty="0"/>
              <a:t>Mut zu Fehlern!</a:t>
            </a:r>
          </a:p>
          <a:p>
            <a:pPr marL="0" indent="0">
              <a:buNone/>
            </a:pPr>
            <a:endParaRPr lang="de-AT" sz="3200" dirty="0"/>
          </a:p>
          <a:p>
            <a:pPr marL="0" indent="0">
              <a:buNone/>
            </a:pPr>
            <a:r>
              <a:rPr lang="de-AT" sz="3200" dirty="0"/>
              <a:t>Was hinderlich sein kann,..</a:t>
            </a:r>
          </a:p>
          <a:p>
            <a:pPr marL="0" indent="0">
              <a:buNone/>
            </a:pPr>
            <a:r>
              <a:rPr lang="de-AT" sz="3200" dirty="0"/>
              <a:t>fehlende Beschriftung</a:t>
            </a:r>
          </a:p>
          <a:p>
            <a:pPr marL="0" indent="0">
              <a:buNone/>
            </a:pPr>
            <a:r>
              <a:rPr lang="de-AT" sz="3200" dirty="0"/>
              <a:t>unklare Bilder/Symbole</a:t>
            </a:r>
          </a:p>
          <a:p>
            <a:pPr marL="0" indent="0">
              <a:buNone/>
            </a:pPr>
            <a:r>
              <a:rPr lang="de-AT" sz="3200" dirty="0"/>
              <a:t>sehr themenspezifische Symbole</a:t>
            </a:r>
          </a:p>
          <a:p>
            <a:pPr marL="0" indent="0">
              <a:buNone/>
            </a:pPr>
            <a:r>
              <a:rPr lang="de-AT" sz="3200" dirty="0"/>
              <a:t>Kein Platz für Ergänzungen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550" t="33444" r="63358" b="24003"/>
          <a:stretch/>
        </p:blipFill>
        <p:spPr>
          <a:xfrm>
            <a:off x="6096000" y="1825625"/>
            <a:ext cx="5188880" cy="36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Welche Oberfläche macht Sinn?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AT" dirty="0" smtClean="0"/>
          </a:p>
          <a:p>
            <a:r>
              <a:rPr lang="de-AT" dirty="0" smtClean="0"/>
              <a:t>Elektronische Kommunikationshilfen</a:t>
            </a:r>
            <a:endParaRPr lang="de-AT" dirty="0"/>
          </a:p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476718" cy="3684588"/>
          </a:xfrm>
        </p:spPr>
        <p:txBody>
          <a:bodyPr>
            <a:normAutofit lnSpcReduction="10000"/>
          </a:bodyPr>
          <a:lstStyle/>
          <a:p>
            <a:endParaRPr lang="de-AT" dirty="0" smtClean="0"/>
          </a:p>
          <a:p>
            <a:endParaRPr lang="de-AT" dirty="0" smtClean="0"/>
          </a:p>
          <a:p>
            <a:r>
              <a:rPr lang="de-AT" b="1" dirty="0" smtClean="0"/>
              <a:t>Fertige Produkte:</a:t>
            </a:r>
          </a:p>
          <a:p>
            <a:r>
              <a:rPr lang="de-AT" dirty="0" smtClean="0"/>
              <a:t>Kölner Mappe</a:t>
            </a:r>
          </a:p>
          <a:p>
            <a:r>
              <a:rPr lang="de-AT" dirty="0" smtClean="0"/>
              <a:t>MOHECO-Mappe</a:t>
            </a:r>
          </a:p>
          <a:p>
            <a:r>
              <a:rPr lang="de-AT" dirty="0" smtClean="0"/>
              <a:t>Sprachprogramme am Tobii</a:t>
            </a:r>
          </a:p>
          <a:p>
            <a:r>
              <a:rPr lang="de-AT" dirty="0" err="1" smtClean="0"/>
              <a:t>Metatalk</a:t>
            </a:r>
            <a:r>
              <a:rPr lang="de-AT" dirty="0" smtClean="0"/>
              <a:t>,…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490484" y="1558534"/>
            <a:ext cx="5183188" cy="823912"/>
          </a:xfrm>
        </p:spPr>
        <p:txBody>
          <a:bodyPr/>
          <a:lstStyle/>
          <a:p>
            <a:r>
              <a:rPr lang="de-AT" dirty="0"/>
              <a:t>Nicht </a:t>
            </a:r>
            <a:r>
              <a:rPr lang="de-AT" dirty="0" smtClean="0"/>
              <a:t>elektronische Kommunikationshilfen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6884894" y="2505075"/>
            <a:ext cx="5183188" cy="3684588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  <a:p>
            <a:r>
              <a:rPr lang="de-AT" b="1" dirty="0" smtClean="0"/>
              <a:t>Individuell erstellt:</a:t>
            </a:r>
          </a:p>
          <a:p>
            <a:r>
              <a:rPr lang="de-AT" dirty="0" smtClean="0"/>
              <a:t>eigene Tafeln/ Mappen</a:t>
            </a:r>
          </a:p>
          <a:p>
            <a:r>
              <a:rPr lang="de-AT" dirty="0" smtClean="0"/>
              <a:t>Go-Talk</a:t>
            </a:r>
          </a:p>
          <a:p>
            <a:r>
              <a:rPr lang="de-AT" dirty="0" smtClean="0"/>
              <a:t>…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65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Fertige Kommunikationshilfen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dirty="0" smtClean="0"/>
              <a:t>Ob auf einem Gerät oder in einer Mappe/Tafel: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+ viele Vorüberlegungen und Studien zu Wortschatzaufbau und Grammatik</a:t>
            </a:r>
          </a:p>
          <a:p>
            <a:pPr marL="0" indent="0">
              <a:buNone/>
            </a:pPr>
            <a:r>
              <a:rPr lang="de-AT" dirty="0" smtClean="0"/>
              <a:t>+ alle Wortarten vorhanden</a:t>
            </a:r>
          </a:p>
          <a:p>
            <a:pPr marL="0" indent="0">
              <a:buNone/>
            </a:pPr>
            <a:r>
              <a:rPr lang="de-AT" dirty="0" smtClean="0"/>
              <a:t>+ Gesprächsfunktionen ( Fragen, Kommentieren, Erzählen,..)</a:t>
            </a:r>
          </a:p>
          <a:p>
            <a:pPr marL="0" indent="0">
              <a:buNone/>
            </a:pPr>
            <a:r>
              <a:rPr lang="de-AT" dirty="0" smtClean="0"/>
              <a:t>+ sofort ausprobieren und entdecken</a:t>
            </a:r>
          </a:p>
          <a:p>
            <a:pPr marL="0" indent="0">
              <a:buNone/>
            </a:pPr>
            <a:r>
              <a:rPr lang="de-AT" dirty="0" smtClean="0"/>
              <a:t>+ oft ansprechendes Design</a:t>
            </a:r>
          </a:p>
          <a:p>
            <a:pPr marL="0" indent="0">
              <a:buNone/>
            </a:pPr>
            <a:r>
              <a:rPr lang="de-AT" dirty="0" smtClean="0"/>
              <a:t>+ wirkt professioneller-kompetenter(?)</a:t>
            </a:r>
          </a:p>
          <a:p>
            <a:pPr marL="0" indent="0">
              <a:buNone/>
            </a:pPr>
            <a:r>
              <a:rPr lang="de-AT" dirty="0"/>
              <a:t>+ Viele Worte für den Nutzer zur Verfügung= weniger Abhängigkeit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0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Selbsterstellte Kommunikationshilfen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+ Individuell an Interessen und Lebenswelten angepasst</a:t>
            </a:r>
          </a:p>
          <a:p>
            <a:pPr marL="0" indent="0">
              <a:buNone/>
            </a:pPr>
            <a:r>
              <a:rPr lang="de-AT" dirty="0" smtClean="0"/>
              <a:t>+ Symbolsammlung frei wählbar</a:t>
            </a:r>
          </a:p>
          <a:p>
            <a:pPr marL="0" indent="0">
              <a:buNone/>
            </a:pPr>
            <a:r>
              <a:rPr lang="de-AT" dirty="0" smtClean="0"/>
              <a:t>+ Größe der Symbole frei wählbar</a:t>
            </a:r>
          </a:p>
          <a:p>
            <a:pPr marL="0" indent="0">
              <a:buNone/>
            </a:pPr>
            <a:r>
              <a:rPr lang="de-AT" dirty="0" smtClean="0"/>
              <a:t>+ Anzahl frei wählbar</a:t>
            </a:r>
          </a:p>
          <a:p>
            <a:pPr marL="0" indent="0">
              <a:buNone/>
            </a:pPr>
            <a:r>
              <a:rPr lang="de-AT" dirty="0" smtClean="0"/>
              <a:t>+ Abstand frei wählbar</a:t>
            </a:r>
          </a:p>
          <a:p>
            <a:pPr marL="0" indent="0">
              <a:buNone/>
            </a:pPr>
            <a:r>
              <a:rPr lang="de-AT" dirty="0" smtClean="0"/>
              <a:t>+ Kontrast und Hintergrund</a:t>
            </a:r>
          </a:p>
          <a:p>
            <a:pPr marL="0" indent="0">
              <a:buNone/>
            </a:pPr>
            <a:r>
              <a:rPr lang="de-AT" dirty="0" smtClean="0"/>
              <a:t>+ Führraster</a:t>
            </a:r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1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 smtClean="0"/>
              <a:t>Selbsterstellte Kommunikationshilfen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Tafel oder Mappe?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839788" y="3147933"/>
            <a:ext cx="5157787" cy="3041729"/>
          </a:xfrm>
        </p:spPr>
        <p:txBody>
          <a:bodyPr/>
          <a:lstStyle/>
          <a:p>
            <a:pPr marL="0" indent="0">
              <a:buNone/>
            </a:pPr>
            <a:r>
              <a:rPr lang="de-AT" sz="3200" b="1" dirty="0" smtClean="0"/>
              <a:t>Tafel</a:t>
            </a:r>
          </a:p>
          <a:p>
            <a:r>
              <a:rPr lang="de-AT" dirty="0" smtClean="0"/>
              <a:t>ein Thema</a:t>
            </a:r>
          </a:p>
          <a:p>
            <a:r>
              <a:rPr lang="de-AT" dirty="0"/>
              <a:t>ü</a:t>
            </a:r>
            <a:r>
              <a:rPr lang="de-AT" dirty="0" smtClean="0"/>
              <a:t>bersichtlicher-alle Symbole</a:t>
            </a:r>
          </a:p>
          <a:p>
            <a:pPr marL="0" indent="0">
              <a:buNone/>
            </a:pPr>
            <a:r>
              <a:rPr lang="de-AT" dirty="0" smtClean="0"/>
              <a:t>   gleichzeitig zur Verfügung</a:t>
            </a:r>
          </a:p>
          <a:p>
            <a:r>
              <a:rPr lang="de-AT" dirty="0" smtClean="0"/>
              <a:t>handlicher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5669281" y="2468406"/>
            <a:ext cx="5868988" cy="3684588"/>
          </a:xfrm>
        </p:spPr>
        <p:txBody>
          <a:bodyPr/>
          <a:lstStyle/>
          <a:p>
            <a:pPr marL="0" indent="0">
              <a:buNone/>
            </a:pPr>
            <a:r>
              <a:rPr lang="de-AT" sz="3200" b="1" dirty="0" smtClean="0"/>
              <a:t>Mappe</a:t>
            </a:r>
          </a:p>
          <a:p>
            <a:r>
              <a:rPr lang="de-AT" dirty="0" smtClean="0"/>
              <a:t>Mehrere Themen bis zu komplexer Kommunikationsmappe</a:t>
            </a:r>
          </a:p>
          <a:p>
            <a:r>
              <a:rPr lang="de-AT" dirty="0" smtClean="0"/>
              <a:t>Objektpermanenz = Wissen, dass das Symbol auf einer anderen Seite zu finden ist.</a:t>
            </a:r>
          </a:p>
          <a:p>
            <a:r>
              <a:rPr lang="de-AT" dirty="0" err="1" smtClean="0"/>
              <a:t>Ebenenwechsel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6169" y="926736"/>
            <a:ext cx="1711138" cy="21155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3" y="893919"/>
            <a:ext cx="2254221" cy="1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Größe und Symbolanzahl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3200" dirty="0" smtClean="0"/>
              <a:t>Was kann der Nutzer ansteuern?</a:t>
            </a:r>
          </a:p>
          <a:p>
            <a:pPr marL="0" indent="0">
              <a:buNone/>
            </a:pPr>
            <a:r>
              <a:rPr lang="de-AT" sz="3200" dirty="0" smtClean="0"/>
              <a:t>Was kann er überblicken?</a:t>
            </a:r>
          </a:p>
          <a:p>
            <a:endParaRPr lang="de-AT" sz="3200" dirty="0"/>
          </a:p>
          <a:p>
            <a:pPr marL="0" indent="0">
              <a:buNone/>
            </a:pPr>
            <a:r>
              <a:rPr lang="de-AT" sz="3200" dirty="0" smtClean="0"/>
              <a:t>Einstieg: gute Erfahrungen mit ca. 5 cm</a:t>
            </a:r>
          </a:p>
          <a:p>
            <a:pPr marL="0" indent="0">
              <a:buNone/>
            </a:pPr>
            <a:r>
              <a:rPr lang="de-AT" sz="3200" dirty="0" smtClean="0"/>
              <a:t>Komplexe Mappe: 1,5 cm</a:t>
            </a:r>
          </a:p>
          <a:p>
            <a:endParaRPr lang="de-AT" dirty="0"/>
          </a:p>
          <a:p>
            <a:endParaRPr lang="de-AT" dirty="0" smtClean="0"/>
          </a:p>
          <a:p>
            <a:pPr marL="3657600" lvl="8" indent="0">
              <a:buNone/>
            </a:pPr>
            <a:r>
              <a:rPr lang="de-AT" dirty="0" smtClean="0"/>
              <a:t>                                   	                   </a:t>
            </a:r>
            <a:r>
              <a:rPr lang="de-AT" sz="2400" dirty="0" smtClean="0"/>
              <a:t>16 cm hoch</a:t>
            </a:r>
          </a:p>
          <a:p>
            <a:pPr marL="3657600" lvl="8" indent="0">
              <a:buNone/>
            </a:pPr>
            <a:r>
              <a:rPr lang="de-AT" sz="2400" dirty="0" smtClean="0"/>
              <a:t>                                     	Felder: 7 cm (5 Symbol, 2 Schrift)</a:t>
            </a:r>
            <a:endParaRPr lang="de-AT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007">
            <a:off x="6952336" y="959853"/>
            <a:ext cx="4769355" cy="24144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48" y="4284553"/>
            <a:ext cx="3805116" cy="21761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462587" y="3545889"/>
            <a:ext cx="4189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Kölner Mappe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62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Selbsterstellte Kommunikationshilfen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3500" dirty="0" smtClean="0"/>
              <a:t>Symbolsammlung</a:t>
            </a:r>
          </a:p>
          <a:p>
            <a:pPr marL="0" indent="0">
              <a:buNone/>
            </a:pPr>
            <a:r>
              <a:rPr lang="de-AT" sz="3400" dirty="0" smtClean="0"/>
              <a:t>Was muss die Symbolsammlung können?</a:t>
            </a:r>
          </a:p>
          <a:p>
            <a:pPr lvl="1"/>
            <a:r>
              <a:rPr lang="de-AT" sz="3000" dirty="0" smtClean="0"/>
              <a:t>Kognitiven und visuellen Fähigkeiten der Person</a:t>
            </a:r>
          </a:p>
          <a:p>
            <a:pPr lvl="1"/>
            <a:r>
              <a:rPr lang="de-AT" sz="3000" dirty="0" smtClean="0"/>
              <a:t>Vokabelauswahl</a:t>
            </a:r>
          </a:p>
          <a:p>
            <a:pPr lvl="1"/>
            <a:r>
              <a:rPr lang="de-AT" sz="3000" dirty="0" smtClean="0"/>
              <a:t>Darstellung klar und deutlich</a:t>
            </a:r>
          </a:p>
          <a:p>
            <a:pPr lvl="1"/>
            <a:r>
              <a:rPr lang="de-AT" sz="3000" dirty="0" smtClean="0"/>
              <a:t>Schwierigkeitsgrad der Darstellung </a:t>
            </a:r>
          </a:p>
          <a:p>
            <a:pPr lvl="1"/>
            <a:r>
              <a:rPr lang="de-AT" sz="3000" dirty="0" smtClean="0"/>
              <a:t>Lassen sich die Symbole gut anpassen und verändern (Sammlung am Computer?)</a:t>
            </a:r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/>
              <a:t>n</a:t>
            </a:r>
            <a:r>
              <a:rPr lang="de-AT" dirty="0" smtClean="0"/>
              <a:t>ach Irene Leber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95" y="4639343"/>
            <a:ext cx="1800000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99" y="4639343"/>
            <a:ext cx="1800000" cy="180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extfeld 5"/>
          <p:cNvSpPr txBox="1"/>
          <p:nvPr/>
        </p:nvSpPr>
        <p:spPr>
          <a:xfrm>
            <a:off x="4272197" y="6453823"/>
            <a:ext cx="708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PCS                           </a:t>
            </a:r>
            <a:r>
              <a:rPr lang="de-AT" sz="2400" dirty="0" err="1" smtClean="0"/>
              <a:t>Metacom</a:t>
            </a:r>
            <a:r>
              <a:rPr lang="de-AT" sz="2400" dirty="0" smtClean="0"/>
              <a:t>                   </a:t>
            </a:r>
            <a:r>
              <a:rPr lang="de-AT" sz="2400" dirty="0" err="1" smtClean="0"/>
              <a:t>Pictoselektor</a:t>
            </a:r>
            <a:endParaRPr lang="de-AT" sz="2400" dirty="0"/>
          </a:p>
        </p:txBody>
      </p:sp>
      <p:pic>
        <p:nvPicPr>
          <p:cNvPr id="8" name="Picture 2" descr="Bildergebnis für PCS symbol trink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173" r="6388" b="79746"/>
          <a:stretch/>
        </p:blipFill>
        <p:spPr bwMode="auto">
          <a:xfrm>
            <a:off x="3965768" y="4653823"/>
            <a:ext cx="193846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AT" sz="3200" dirty="0" smtClean="0"/>
              <a:t>Wir haben große Verantwortung und Macht, welcher Wortschatz dem Nutzer zur Verfügung steht!</a:t>
            </a:r>
          </a:p>
          <a:p>
            <a:endParaRPr lang="de-AT" sz="3200" dirty="0"/>
          </a:p>
          <a:p>
            <a:pPr marL="0" indent="0">
              <a:buNone/>
            </a:pPr>
            <a:r>
              <a:rPr lang="de-AT" dirty="0"/>
              <a:t>Je weniger der Nutzer ansteuern kann/ überblicken kann umso mehr muss mit den einzelnen Symbolen ausgedrückt werden </a:t>
            </a:r>
            <a:r>
              <a:rPr lang="de-AT" dirty="0" smtClean="0"/>
              <a:t>können.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b="1" dirty="0" smtClean="0"/>
              <a:t>Kontextunabhängige Kommunikation</a:t>
            </a:r>
            <a:endParaRPr lang="de-AT" b="1" dirty="0"/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„</a:t>
            </a:r>
            <a:r>
              <a:rPr lang="de-AT" b="1" dirty="0" smtClean="0"/>
              <a:t>nochmal</a:t>
            </a:r>
            <a:r>
              <a:rPr lang="de-AT" dirty="0" smtClean="0"/>
              <a:t>“ und „</a:t>
            </a:r>
            <a:r>
              <a:rPr lang="de-AT" b="1" dirty="0" smtClean="0"/>
              <a:t>fertig</a:t>
            </a:r>
            <a:r>
              <a:rPr lang="de-AT" dirty="0" smtClean="0"/>
              <a:t>“ sind umweltsteuernde,</a:t>
            </a:r>
          </a:p>
          <a:p>
            <a:pPr marL="0" indent="0">
              <a:buNone/>
            </a:pPr>
            <a:r>
              <a:rPr lang="de-AT" dirty="0"/>
              <a:t>s</a:t>
            </a:r>
            <a:r>
              <a:rPr lang="de-AT" dirty="0" smtClean="0"/>
              <a:t>ehr wirksame Worte und in jeder Situation anwendbar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30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Größe der Kommunikationshilfe</a:t>
            </a:r>
          </a:p>
          <a:p>
            <a:r>
              <a:rPr lang="de-AT" dirty="0" smtClean="0"/>
              <a:t>Größe und Anzahl der Symbole</a:t>
            </a:r>
          </a:p>
          <a:p>
            <a:r>
              <a:rPr lang="de-AT" dirty="0" smtClean="0"/>
              <a:t>Eine Tafel (statisch) oder eine Mappe (dynamisch)</a:t>
            </a:r>
          </a:p>
          <a:p>
            <a:r>
              <a:rPr lang="de-AT" dirty="0" smtClean="0"/>
              <a:t>Kombination aus statischen und dynamischen Teilen</a:t>
            </a:r>
          </a:p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Allgemeine Kommunikationshilfe</a:t>
            </a:r>
          </a:p>
          <a:p>
            <a:r>
              <a:rPr lang="de-AT" dirty="0" smtClean="0"/>
              <a:t>Spezielles Thema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4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 was man alles denken soll,…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3200" dirty="0"/>
              <a:t>Der </a:t>
            </a:r>
            <a:r>
              <a:rPr lang="de-AT" sz="3200" dirty="0" smtClean="0"/>
              <a:t>Nutzer</a:t>
            </a:r>
            <a:endParaRPr lang="de-AT" sz="3200" dirty="0"/>
          </a:p>
          <a:p>
            <a:r>
              <a:rPr lang="de-AT" sz="3200" dirty="0"/>
              <a:t>Oberfläche</a:t>
            </a:r>
          </a:p>
          <a:p>
            <a:r>
              <a:rPr lang="de-AT" sz="3200" dirty="0" smtClean="0"/>
              <a:t>Symbole</a:t>
            </a:r>
            <a:endParaRPr lang="de-AT" sz="3200" dirty="0"/>
          </a:p>
          <a:p>
            <a:r>
              <a:rPr lang="de-AT" sz="3200" dirty="0" smtClean="0"/>
              <a:t>Wortschatz und Gesprächsfunktionen</a:t>
            </a:r>
          </a:p>
          <a:p>
            <a:r>
              <a:rPr lang="de-AT" sz="3200" dirty="0" smtClean="0"/>
              <a:t>Was nützlich sein kann</a:t>
            </a:r>
          </a:p>
          <a:p>
            <a:r>
              <a:rPr lang="de-AT" sz="3200" dirty="0" smtClean="0"/>
              <a:t>Was weniger nützlich sein kann</a:t>
            </a:r>
            <a:endParaRPr lang="de-AT" sz="3200" dirty="0"/>
          </a:p>
          <a:p>
            <a:r>
              <a:rPr lang="de-AT" sz="3200" dirty="0" smtClean="0"/>
              <a:t>Material/Herstellung</a:t>
            </a:r>
          </a:p>
          <a:p>
            <a:r>
              <a:rPr lang="de-AT" sz="3200" dirty="0" smtClean="0"/>
              <a:t>Anwendung</a:t>
            </a:r>
            <a:endParaRPr lang="de-AT" sz="32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27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Beispiele dynamisch-statische Mappe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20176" t="18991" r="21922" b="8495"/>
          <a:stretch/>
        </p:blipFill>
        <p:spPr>
          <a:xfrm>
            <a:off x="7138748" y="1816487"/>
            <a:ext cx="4334890" cy="305229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6461" y="5579433"/>
            <a:ext cx="695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a</a:t>
            </a:r>
            <a:r>
              <a:rPr lang="de-AT" sz="2800" dirty="0" smtClean="0"/>
              <a:t>ußen statische Elemente, </a:t>
            </a:r>
          </a:p>
          <a:p>
            <a:r>
              <a:rPr lang="de-AT" sz="2800" dirty="0" smtClean="0"/>
              <a:t>innen dynamisch zum Blättern, (8x6 Felder)</a:t>
            </a:r>
            <a:endParaRPr lang="de-AT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1463" y="1159097"/>
            <a:ext cx="3637147" cy="495192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976607" y="5025620"/>
            <a:ext cx="369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Wordvorlage 4x4 Felder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4900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Wortschatz</a:t>
            </a:r>
            <a:br>
              <a:rPr lang="de-AT" dirty="0" smtClean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74164"/>
            <a:ext cx="10515600" cy="4902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AT" sz="9600" dirty="0" smtClean="0"/>
              <a:t>Studien der Universität Köln zu dem Wortschatz körperlich beeinträchtigter Kinder und regelentwickelter Kinder:</a:t>
            </a:r>
          </a:p>
          <a:p>
            <a:pPr marL="0" indent="0">
              <a:buNone/>
            </a:pPr>
            <a:endParaRPr lang="de-AT" sz="3600" dirty="0" smtClean="0"/>
          </a:p>
          <a:p>
            <a:pPr marL="0" indent="0">
              <a:buNone/>
            </a:pPr>
            <a:r>
              <a:rPr lang="de-AT" sz="9600" b="1" dirty="0" smtClean="0"/>
              <a:t>1.    Die 50 häufigsten Worte waren beinahe identisch = man kann sich an gleichaltrigen</a:t>
            </a:r>
          </a:p>
          <a:p>
            <a:pPr marL="0" indent="0">
              <a:buNone/>
            </a:pPr>
            <a:r>
              <a:rPr lang="de-AT" sz="9600" b="1" dirty="0" smtClean="0"/>
              <a:t>        orientieren, wenn man das Vokabular zusammenstellt.</a:t>
            </a:r>
          </a:p>
          <a:p>
            <a:pPr marL="0" indent="0">
              <a:buNone/>
            </a:pPr>
            <a:r>
              <a:rPr lang="de-AT" sz="9600" dirty="0" smtClean="0"/>
              <a:t>       (200 häufigsten Worte zu 75% gleich)</a:t>
            </a:r>
          </a:p>
          <a:p>
            <a:pPr marL="0" indent="0">
              <a:buNone/>
            </a:pPr>
            <a:endParaRPr lang="de-AT" sz="3600" dirty="0" smtClean="0"/>
          </a:p>
          <a:p>
            <a:pPr marL="0" indent="0">
              <a:buNone/>
            </a:pPr>
            <a:r>
              <a:rPr lang="de-AT" sz="9600" b="1" dirty="0" smtClean="0"/>
              <a:t>2.   200 Worte machen 80% des verwendeten Wortschatzes aus.</a:t>
            </a:r>
          </a:p>
          <a:p>
            <a:pPr marL="0" indent="0">
              <a:buNone/>
            </a:pPr>
            <a:r>
              <a:rPr lang="de-AT" sz="9600" b="1" dirty="0"/>
              <a:t> </a:t>
            </a:r>
            <a:r>
              <a:rPr lang="de-AT" sz="9600" b="1" dirty="0" smtClean="0"/>
              <a:t>      = Kernwortschatz.</a:t>
            </a:r>
          </a:p>
          <a:p>
            <a:pPr marL="0" indent="0">
              <a:buNone/>
            </a:pPr>
            <a:endParaRPr lang="de-AT" sz="3600" b="1" dirty="0" smtClean="0"/>
          </a:p>
          <a:p>
            <a:pPr marL="0" indent="0">
              <a:buNone/>
            </a:pPr>
            <a:r>
              <a:rPr lang="de-AT" sz="9600" b="1" dirty="0" smtClean="0"/>
              <a:t>3.   Die restlichen </a:t>
            </a:r>
            <a:r>
              <a:rPr lang="de-AT" sz="9600" b="1" dirty="0"/>
              <a:t>20 % geben den eigentlichen Inhalt </a:t>
            </a:r>
            <a:r>
              <a:rPr lang="de-AT" sz="9600" b="1" dirty="0" smtClean="0"/>
              <a:t>an.</a:t>
            </a:r>
          </a:p>
          <a:p>
            <a:pPr marL="0" indent="0">
              <a:buNone/>
            </a:pPr>
            <a:r>
              <a:rPr lang="de-AT" sz="9600" b="1" dirty="0" smtClean="0"/>
              <a:t>       = Randwortschatz</a:t>
            </a:r>
            <a:endParaRPr lang="de-AT" sz="9600" b="1" dirty="0"/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r>
              <a:rPr lang="de-AT" sz="9600" dirty="0" smtClean="0"/>
              <a:t>Daraus entwickelten Boenisch und Sachse Kommunikationstafeln mit</a:t>
            </a:r>
          </a:p>
          <a:p>
            <a:pPr marL="0" indent="0">
              <a:buNone/>
            </a:pPr>
            <a:r>
              <a:rPr lang="de-AT" sz="9600" dirty="0" smtClean="0"/>
              <a:t> </a:t>
            </a:r>
            <a:r>
              <a:rPr lang="de-AT" sz="9600" b="1" dirty="0" smtClean="0"/>
              <a:t>80% Kernwortschatz </a:t>
            </a:r>
            <a:r>
              <a:rPr lang="de-AT" sz="9600" dirty="0" smtClean="0"/>
              <a:t>und </a:t>
            </a:r>
            <a:r>
              <a:rPr lang="de-AT" sz="9600" b="1" dirty="0" smtClean="0"/>
              <a:t>20 % Randwortschatz.</a:t>
            </a:r>
            <a:endParaRPr lang="de-AT" sz="9600" b="1" dirty="0"/>
          </a:p>
          <a:p>
            <a:endParaRPr lang="de-AT" sz="5100" dirty="0" smtClean="0"/>
          </a:p>
          <a:p>
            <a:endParaRPr lang="de-AT" dirty="0"/>
          </a:p>
          <a:p>
            <a:endParaRPr lang="de-AT" dirty="0" smtClean="0"/>
          </a:p>
          <a:p>
            <a:pPr algn="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64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683825"/>
              </p:ext>
            </p:extLst>
          </p:nvPr>
        </p:nvGraphicFramePr>
        <p:xfrm>
          <a:off x="4047344" y="1795645"/>
          <a:ext cx="44670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753849" y="2330008"/>
            <a:ext cx="391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/>
              <a:t>20% Randvokabular</a:t>
            </a:r>
            <a:endParaRPr lang="de-AT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7270230" y="3971314"/>
            <a:ext cx="367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/>
              <a:t>80%Kernvokabular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12084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Kern- und Randvokabular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839787" y="1690688"/>
            <a:ext cx="5157787" cy="45006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AT" sz="8000" dirty="0" smtClean="0">
                <a:solidFill>
                  <a:schemeClr val="accent1"/>
                </a:solidFill>
              </a:rPr>
              <a:t>Kernvokabular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Gut kombinierbar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Schlecht darstellbar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Wenig bildhafte Worte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In vielen Gesprächssituationen</a:t>
            </a:r>
          </a:p>
          <a:p>
            <a:pPr marL="0" indent="0">
              <a:buNone/>
            </a:pPr>
            <a:r>
              <a:rPr lang="de-AT" sz="8600" dirty="0" smtClean="0">
                <a:solidFill>
                  <a:schemeClr val="accent1"/>
                </a:solidFill>
              </a:rPr>
              <a:t>      anwendbar</a:t>
            </a:r>
          </a:p>
          <a:p>
            <a:endParaRPr lang="de-AT" sz="8600" dirty="0">
              <a:solidFill>
                <a:schemeClr val="accent1"/>
              </a:solidFill>
            </a:endParaRPr>
          </a:p>
          <a:p>
            <a:r>
              <a:rPr lang="de-AT" sz="8600" dirty="0" smtClean="0">
                <a:solidFill>
                  <a:schemeClr val="accent1"/>
                </a:solidFill>
              </a:rPr>
              <a:t>Ich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möchte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auch 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nicht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wann</a:t>
            </a:r>
          </a:p>
          <a:p>
            <a:r>
              <a:rPr lang="de-AT" sz="8600" dirty="0" smtClean="0">
                <a:solidFill>
                  <a:schemeClr val="accent1"/>
                </a:solidFill>
              </a:rPr>
              <a:t>viel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3200" dirty="0" smtClean="0">
                <a:solidFill>
                  <a:schemeClr val="accent2"/>
                </a:solidFill>
              </a:rPr>
              <a:t>Randvokabular</a:t>
            </a:r>
            <a:r>
              <a:rPr lang="de-AT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de-AT" dirty="0" smtClean="0">
                <a:solidFill>
                  <a:schemeClr val="accent2"/>
                </a:solidFill>
              </a:rPr>
              <a:t>Inhaltsworte</a:t>
            </a:r>
          </a:p>
          <a:p>
            <a:r>
              <a:rPr lang="de-AT" dirty="0" smtClean="0">
                <a:solidFill>
                  <a:schemeClr val="accent2"/>
                </a:solidFill>
              </a:rPr>
              <a:t>Gut abbildbar</a:t>
            </a:r>
          </a:p>
          <a:p>
            <a:endParaRPr lang="de-AT" dirty="0">
              <a:solidFill>
                <a:schemeClr val="accent2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  <a:p>
            <a:r>
              <a:rPr lang="de-AT" dirty="0" smtClean="0">
                <a:solidFill>
                  <a:schemeClr val="accent2"/>
                </a:solidFill>
              </a:rPr>
              <a:t>Kaffee</a:t>
            </a:r>
          </a:p>
          <a:p>
            <a:r>
              <a:rPr lang="de-AT" dirty="0" smtClean="0">
                <a:solidFill>
                  <a:schemeClr val="accent2"/>
                </a:solidFill>
              </a:rPr>
              <a:t>Milch</a:t>
            </a:r>
          </a:p>
          <a:p>
            <a:r>
              <a:rPr lang="de-AT" dirty="0" smtClean="0">
                <a:solidFill>
                  <a:schemeClr val="accent2"/>
                </a:solidFill>
              </a:rPr>
              <a:t>Zucker</a:t>
            </a:r>
          </a:p>
          <a:p>
            <a:r>
              <a:rPr lang="de-AT" dirty="0" smtClean="0">
                <a:solidFill>
                  <a:schemeClr val="accent2"/>
                </a:solidFill>
              </a:rPr>
              <a:t>…</a:t>
            </a:r>
            <a:endParaRPr lang="de-A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solidFill>
                  <a:schemeClr val="accent1"/>
                </a:solidFill>
              </a:rPr>
              <a:t>Kernvokalular</a:t>
            </a:r>
            <a:r>
              <a:rPr lang="de-AT" dirty="0" smtClean="0"/>
              <a:t> vs. </a:t>
            </a:r>
            <a:r>
              <a:rPr lang="de-AT" dirty="0" smtClean="0">
                <a:solidFill>
                  <a:schemeClr val="accent2"/>
                </a:solidFill>
              </a:rPr>
              <a:t>Randvokabular</a:t>
            </a:r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Ich möchte auch einen Kaffee trinken.</a:t>
            </a:r>
          </a:p>
          <a:p>
            <a:pPr marL="0" indent="0">
              <a:buNone/>
            </a:pPr>
            <a:r>
              <a:rPr lang="de-AT" dirty="0" smtClean="0"/>
              <a:t>Du auch ?</a:t>
            </a:r>
          </a:p>
          <a:p>
            <a:pPr marL="0" indent="0">
              <a:buNone/>
            </a:pPr>
            <a:r>
              <a:rPr lang="de-AT" dirty="0" smtClean="0"/>
              <a:t>Ich möchte keinen Zucker, aber Milch.</a:t>
            </a:r>
          </a:p>
          <a:p>
            <a:pPr marL="0" indent="0">
              <a:buNone/>
            </a:pPr>
            <a:r>
              <a:rPr lang="de-AT" dirty="0" smtClean="0"/>
              <a:t>Gestern hatte ich beim Nachhause fahren einen Unfall.</a:t>
            </a:r>
          </a:p>
          <a:p>
            <a:pPr marL="0" indent="0">
              <a:buNone/>
            </a:pPr>
            <a:r>
              <a:rPr lang="de-AT" dirty="0" smtClean="0"/>
              <a:t>Nein, mir ist nichts passiert, aber das Auto hat einen Kratzer.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7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chemeClr val="accent1"/>
                </a:solidFill>
              </a:rPr>
              <a:t>Kernvokalular</a:t>
            </a:r>
            <a:r>
              <a:rPr lang="de-AT" dirty="0"/>
              <a:t> vs. </a:t>
            </a:r>
            <a:r>
              <a:rPr lang="de-AT" dirty="0">
                <a:solidFill>
                  <a:srgbClr val="FFC000"/>
                </a:solidFill>
              </a:rPr>
              <a:t>Randvokabular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chemeClr val="accent1"/>
                </a:solidFill>
              </a:rPr>
              <a:t>Ich </a:t>
            </a:r>
            <a:r>
              <a:rPr lang="de-AT" dirty="0" smtClean="0">
                <a:solidFill>
                  <a:schemeClr val="accent1"/>
                </a:solidFill>
              </a:rPr>
              <a:t>möchte </a:t>
            </a:r>
            <a:r>
              <a:rPr lang="de-AT" dirty="0">
                <a:solidFill>
                  <a:schemeClr val="accent1"/>
                </a:solidFill>
              </a:rPr>
              <a:t>einen </a:t>
            </a:r>
            <a:r>
              <a:rPr lang="de-AT" dirty="0">
                <a:solidFill>
                  <a:srgbClr val="FFC000"/>
                </a:solidFill>
              </a:rPr>
              <a:t>Kaffee</a:t>
            </a:r>
            <a:r>
              <a:rPr lang="de-AT" dirty="0"/>
              <a:t> </a:t>
            </a:r>
            <a:r>
              <a:rPr lang="de-AT" dirty="0">
                <a:solidFill>
                  <a:schemeClr val="accent1"/>
                </a:solidFill>
              </a:rPr>
              <a:t>trinken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dirty="0">
                <a:solidFill>
                  <a:schemeClr val="accent1"/>
                </a:solidFill>
              </a:rPr>
              <a:t>Du auch </a:t>
            </a:r>
            <a:r>
              <a:rPr lang="de-AT" dirty="0"/>
              <a:t>?</a:t>
            </a:r>
          </a:p>
          <a:p>
            <a:pPr marL="0" indent="0">
              <a:buNone/>
            </a:pPr>
            <a:r>
              <a:rPr lang="de-AT" dirty="0">
                <a:solidFill>
                  <a:schemeClr val="accent1"/>
                </a:solidFill>
              </a:rPr>
              <a:t>Ich möchte keinen </a:t>
            </a:r>
            <a:r>
              <a:rPr lang="de-AT" dirty="0">
                <a:solidFill>
                  <a:srgbClr val="FFC000"/>
                </a:solidFill>
              </a:rPr>
              <a:t>Zucker</a:t>
            </a:r>
            <a:r>
              <a:rPr lang="de-AT" dirty="0">
                <a:solidFill>
                  <a:schemeClr val="accent1"/>
                </a:solidFill>
              </a:rPr>
              <a:t>, aber </a:t>
            </a:r>
            <a:r>
              <a:rPr lang="de-AT" dirty="0">
                <a:solidFill>
                  <a:srgbClr val="FFC000"/>
                </a:solidFill>
              </a:rPr>
              <a:t>Milch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dirty="0">
                <a:solidFill>
                  <a:schemeClr val="accent1"/>
                </a:solidFill>
              </a:rPr>
              <a:t>Gestern hatte ich beim </a:t>
            </a:r>
            <a:r>
              <a:rPr lang="de-AT" dirty="0">
                <a:solidFill>
                  <a:srgbClr val="FFC000"/>
                </a:solidFill>
              </a:rPr>
              <a:t>Nachhause</a:t>
            </a:r>
            <a:r>
              <a:rPr lang="de-AT" dirty="0"/>
              <a:t> </a:t>
            </a:r>
            <a:r>
              <a:rPr lang="de-AT" dirty="0">
                <a:solidFill>
                  <a:schemeClr val="accent1"/>
                </a:solidFill>
              </a:rPr>
              <a:t>fahren einen </a:t>
            </a:r>
            <a:r>
              <a:rPr lang="de-AT" dirty="0" smtClean="0">
                <a:solidFill>
                  <a:srgbClr val="FFC000"/>
                </a:solidFill>
              </a:rPr>
              <a:t>Unfall</a:t>
            </a:r>
            <a:r>
              <a:rPr lang="de-AT" dirty="0" smtClean="0"/>
              <a:t>.</a:t>
            </a:r>
            <a:endParaRPr lang="de-AT" dirty="0"/>
          </a:p>
          <a:p>
            <a:pPr marL="0" indent="0">
              <a:buNone/>
            </a:pPr>
            <a:r>
              <a:rPr lang="de-AT" dirty="0">
                <a:solidFill>
                  <a:schemeClr val="accent1"/>
                </a:solidFill>
              </a:rPr>
              <a:t>Nein, mir ist nichts passiert, aber das </a:t>
            </a:r>
            <a:r>
              <a:rPr lang="de-AT" dirty="0">
                <a:solidFill>
                  <a:srgbClr val="FFC000"/>
                </a:solidFill>
              </a:rPr>
              <a:t>Auto</a:t>
            </a:r>
            <a:r>
              <a:rPr lang="de-AT" dirty="0"/>
              <a:t> </a:t>
            </a:r>
            <a:r>
              <a:rPr lang="de-AT" dirty="0">
                <a:solidFill>
                  <a:schemeClr val="accent1"/>
                </a:solidFill>
              </a:rPr>
              <a:t>hat einen </a:t>
            </a:r>
            <a:r>
              <a:rPr lang="de-AT" dirty="0" smtClean="0">
                <a:solidFill>
                  <a:srgbClr val="FFC000"/>
                </a:solidFill>
              </a:rPr>
              <a:t>Kratzer</a:t>
            </a:r>
            <a:r>
              <a:rPr lang="de-AT" dirty="0" smtClean="0"/>
              <a:t>.</a:t>
            </a:r>
          </a:p>
          <a:p>
            <a:endParaRPr lang="de-AT" dirty="0"/>
          </a:p>
          <a:p>
            <a:r>
              <a:rPr lang="de-AT" dirty="0" smtClean="0"/>
              <a:t>32 Worte: 25 Kernvokabular</a:t>
            </a:r>
          </a:p>
          <a:p>
            <a:r>
              <a:rPr lang="de-AT" dirty="0"/>
              <a:t> </a:t>
            </a:r>
            <a:r>
              <a:rPr lang="de-AT" dirty="0" smtClean="0"/>
              <a:t>                    7 Randvokabular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57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dirty="0" smtClean="0"/>
              <a:t>Wie lege ich meine Tafel/Mappe an?</a:t>
            </a:r>
          </a:p>
          <a:p>
            <a:endParaRPr lang="de-AT" sz="3200" dirty="0"/>
          </a:p>
          <a:p>
            <a:pPr marL="0" indent="0">
              <a:buNone/>
            </a:pPr>
            <a:r>
              <a:rPr lang="de-AT" sz="3200" dirty="0" smtClean="0"/>
              <a:t>+an Sprachentwicklung/ Gleichaltrigen orientieren</a:t>
            </a:r>
          </a:p>
          <a:p>
            <a:pPr marL="0" indent="0">
              <a:buNone/>
            </a:pPr>
            <a:r>
              <a:rPr lang="de-AT" sz="3200" dirty="0" smtClean="0"/>
              <a:t>+Kern und Randvokabular</a:t>
            </a:r>
          </a:p>
          <a:p>
            <a:pPr marL="0" indent="0">
              <a:buNone/>
            </a:pPr>
            <a:endParaRPr lang="de-AT" sz="3200" dirty="0"/>
          </a:p>
          <a:p>
            <a:pPr marL="0" indent="0">
              <a:buNone/>
            </a:pPr>
            <a:r>
              <a:rPr lang="de-AT" sz="3200" b="1" dirty="0" smtClean="0"/>
              <a:t>+Zielwortschatz festlegen</a:t>
            </a:r>
          </a:p>
          <a:p>
            <a:pPr marL="0" indent="0">
              <a:buNone/>
            </a:pPr>
            <a:r>
              <a:rPr lang="de-AT" sz="3200" dirty="0" smtClean="0"/>
              <a:t>= was soll der Nutzer später zur Verfügung haben.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560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dirty="0"/>
              <a:t>Vom großen Zielwortschatz aufs übersichtlichen Start herunter brechen</a:t>
            </a:r>
          </a:p>
          <a:p>
            <a:pPr marL="0" indent="0">
              <a:buNone/>
            </a:pPr>
            <a:r>
              <a:rPr lang="de-AT" sz="3200" dirty="0" smtClean="0"/>
              <a:t>     +</a:t>
            </a:r>
            <a:r>
              <a:rPr lang="de-AT" sz="3200" dirty="0"/>
              <a:t>Zielwortschatz im Blick</a:t>
            </a:r>
          </a:p>
          <a:p>
            <a:pPr marL="0" indent="0">
              <a:buNone/>
            </a:pPr>
            <a:r>
              <a:rPr lang="de-AT" sz="3200" dirty="0" smtClean="0"/>
              <a:t>     +</a:t>
            </a:r>
            <a:r>
              <a:rPr lang="de-AT" sz="3200" dirty="0"/>
              <a:t>Position der zukünftigen Symbole </a:t>
            </a:r>
            <a:endParaRPr lang="de-AT" sz="3200" dirty="0" smtClean="0"/>
          </a:p>
          <a:p>
            <a:pPr marL="0" indent="0">
              <a:buNone/>
            </a:pPr>
            <a:r>
              <a:rPr lang="de-AT" sz="3200" dirty="0"/>
              <a:t> </a:t>
            </a:r>
            <a:r>
              <a:rPr lang="de-AT" sz="3200" dirty="0" smtClean="0"/>
              <a:t>    =</a:t>
            </a:r>
            <a:r>
              <a:rPr lang="de-AT" sz="3200" dirty="0"/>
              <a:t>motorische Automatisierung berücksichtigt</a:t>
            </a:r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9661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de-AT" dirty="0" smtClean="0"/>
              <a:t>Ziel: Tafel mit auswechselbaren Randvokabular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1976" y="3142445"/>
            <a:ext cx="10181823" cy="3034518"/>
          </a:xfrm>
        </p:spPr>
        <p:txBody>
          <a:bodyPr/>
          <a:lstStyle/>
          <a:p>
            <a:r>
              <a:rPr lang="de-AT" dirty="0"/>
              <a:t>Vom großen Zielwortschatz aufs übersichtlichen Start herunter brechen</a:t>
            </a:r>
          </a:p>
        </p:txBody>
      </p:sp>
    </p:spTree>
    <p:extLst>
      <p:ext uri="{BB962C8B-B14F-4D97-AF65-F5344CB8AC3E}">
        <p14:creationId xmlns:p14="http://schemas.microsoft.com/office/powerpoint/2010/main" val="15776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6319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Für einen guten Start….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647700" y="2624874"/>
            <a:ext cx="5086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+</a:t>
            </a:r>
            <a:r>
              <a:rPr lang="de-AT" sz="3200" dirty="0" smtClean="0"/>
              <a:t>Was die Person gerne macht</a:t>
            </a:r>
          </a:p>
          <a:p>
            <a:endParaRPr lang="de-AT" sz="3200" dirty="0" smtClean="0"/>
          </a:p>
          <a:p>
            <a:r>
              <a:rPr lang="de-AT" sz="3200" dirty="0" smtClean="0"/>
              <a:t>+Nochmal und Fertig</a:t>
            </a:r>
          </a:p>
          <a:p>
            <a:endParaRPr lang="de-AT" sz="3200" dirty="0" smtClean="0"/>
          </a:p>
          <a:p>
            <a:r>
              <a:rPr lang="de-AT" sz="3200" dirty="0" smtClean="0"/>
              <a:t>+übersichtlich</a:t>
            </a:r>
            <a:endParaRPr lang="de-AT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1219200" y="5753100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Beispiel Tafel mit auswechselbaren Feldern für Randvokabular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643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Nutzer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3500" dirty="0" smtClean="0"/>
              <a:t>Wer ist der Nutzer?</a:t>
            </a:r>
          </a:p>
          <a:p>
            <a:pPr marL="0" indent="0">
              <a:buNone/>
            </a:pPr>
            <a:r>
              <a:rPr lang="de-AT" sz="3500" dirty="0" smtClean="0"/>
              <a:t>Kind oder Erwachsener?</a:t>
            </a:r>
          </a:p>
          <a:p>
            <a:pPr marL="0" indent="0">
              <a:buNone/>
            </a:pPr>
            <a:r>
              <a:rPr lang="de-AT" sz="3500" dirty="0" smtClean="0"/>
              <a:t>Welche Lebenserfahrungen bringt</a:t>
            </a:r>
          </a:p>
          <a:p>
            <a:pPr marL="0" indent="0">
              <a:buNone/>
            </a:pPr>
            <a:r>
              <a:rPr lang="de-AT" sz="3500" dirty="0" smtClean="0"/>
              <a:t>   er mit?</a:t>
            </a:r>
          </a:p>
          <a:p>
            <a:pPr marL="0" indent="0">
              <a:buNone/>
            </a:pPr>
            <a:r>
              <a:rPr lang="de-AT" sz="3500" dirty="0" smtClean="0"/>
              <a:t>Ursache/ Wirkung </a:t>
            </a:r>
            <a:r>
              <a:rPr lang="de-AT" sz="3500" dirty="0"/>
              <a:t>?</a:t>
            </a:r>
            <a:endParaRPr lang="de-AT" sz="3500" dirty="0" smtClean="0"/>
          </a:p>
          <a:p>
            <a:pPr marL="0" indent="0">
              <a:buNone/>
            </a:pPr>
            <a:r>
              <a:rPr lang="de-AT" sz="3500" dirty="0" smtClean="0"/>
              <a:t>Erfahrungen mit Bildern/Symbolen</a:t>
            </a:r>
          </a:p>
          <a:p>
            <a:pPr lvl="1"/>
            <a:r>
              <a:rPr lang="de-AT" dirty="0" smtClean="0"/>
              <a:t>UK</a:t>
            </a:r>
          </a:p>
          <a:p>
            <a:pPr lvl="1"/>
            <a:r>
              <a:rPr lang="de-AT" dirty="0" smtClean="0"/>
              <a:t>Memory,</a:t>
            </a:r>
            <a:r>
              <a:rPr lang="de-AT" dirty="0"/>
              <a:t> </a:t>
            </a:r>
            <a:r>
              <a:rPr lang="de-AT" dirty="0" smtClean="0"/>
              <a:t>Suchspiele,…</a:t>
            </a:r>
          </a:p>
          <a:p>
            <a:pPr lvl="1"/>
            <a:r>
              <a:rPr lang="de-AT" dirty="0" smtClean="0"/>
              <a:t>Fotoalben, Bücher, Zeitungen, Logos</a:t>
            </a:r>
          </a:p>
          <a:p>
            <a:pPr lvl="1"/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80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Für einen guten Start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folgende Tafel ist schon etwas größer.</a:t>
            </a:r>
          </a:p>
          <a:p>
            <a:pPr marL="0" indent="0">
              <a:buNone/>
            </a:pPr>
            <a:r>
              <a:rPr lang="de-AT" dirty="0"/>
              <a:t>Es gibt mehr Symbole.</a:t>
            </a:r>
          </a:p>
          <a:p>
            <a:pPr marL="0" indent="0">
              <a:buNone/>
            </a:pPr>
            <a:r>
              <a:rPr lang="de-AT" dirty="0"/>
              <a:t>Die bereits bekannten Symbole können etwas auseinander rücken, bleiben aber ungefähr auf ihrer Position.</a:t>
            </a:r>
          </a:p>
          <a:p>
            <a:pPr marL="0" indent="0">
              <a:buNone/>
            </a:pPr>
            <a:r>
              <a:rPr lang="de-AT" dirty="0"/>
              <a:t>„nochmal“ ist noch immer links unten, </a:t>
            </a:r>
          </a:p>
          <a:p>
            <a:pPr marL="0" indent="0">
              <a:buNone/>
            </a:pPr>
            <a:r>
              <a:rPr lang="de-AT" dirty="0"/>
              <a:t>„fertig“ ist rechts unten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3200" b="1" dirty="0" smtClean="0"/>
              <a:t>Konzept der Fokusworte von Sachse und Wilke</a:t>
            </a:r>
          </a:p>
          <a:p>
            <a:pPr marL="0" indent="0">
              <a:buNone/>
            </a:pPr>
            <a:r>
              <a:rPr lang="de-AT" dirty="0" smtClean="0"/>
              <a:t>Aufbau eines systematischen Wortschatzes mit 80% Kernwortschatz und 20% Randwortschatz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16 Stufen:</a:t>
            </a:r>
          </a:p>
          <a:p>
            <a:pPr marL="514350" indent="-514350">
              <a:buAutoNum type="arabicParenR"/>
            </a:pPr>
            <a:r>
              <a:rPr lang="de-AT" dirty="0" smtClean="0"/>
              <a:t>nochmal, fertig, nicht, wollen (möchte), gucken(schauen)</a:t>
            </a:r>
          </a:p>
          <a:p>
            <a:pPr marL="514350" indent="-514350">
              <a:buAutoNum type="arabicParenR"/>
            </a:pPr>
            <a:r>
              <a:rPr lang="de-AT" dirty="0" smtClean="0"/>
              <a:t>Ich (eigene Name), auch, mehr, haben</a:t>
            </a:r>
          </a:p>
          <a:p>
            <a:pPr marL="514350" indent="-514350">
              <a:buAutoNum type="arabicParenR"/>
            </a:pPr>
            <a:r>
              <a:rPr lang="de-AT" dirty="0" smtClean="0"/>
              <a:t>Du, machen, was, wir + 2 Lieblingsaktivitäten/-</a:t>
            </a:r>
            <a:r>
              <a:rPr lang="de-AT" dirty="0" err="1" smtClean="0"/>
              <a:t>gegenstände</a:t>
            </a:r>
            <a:endParaRPr lang="de-AT" dirty="0" smtClean="0"/>
          </a:p>
          <a:p>
            <a:pPr marL="514350" indent="-514350">
              <a:buAutoNum type="arabicParenR"/>
            </a:pPr>
            <a:r>
              <a:rPr lang="de-AT" dirty="0" smtClean="0"/>
              <a:t>…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07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sz="3200" b="1" dirty="0"/>
              <a:t>Konzept der Fokuswörter (Sachse und Wilke)</a:t>
            </a:r>
          </a:p>
          <a:p>
            <a:endParaRPr lang="de-AT" dirty="0"/>
          </a:p>
          <a:p>
            <a:pPr lvl="1"/>
            <a:r>
              <a:rPr lang="de-AT" sz="2800" dirty="0"/>
              <a:t>Orientiert sich an Kern- und Randvokabular</a:t>
            </a:r>
          </a:p>
          <a:p>
            <a:pPr lvl="1"/>
            <a:r>
              <a:rPr lang="de-AT" sz="2800" dirty="0"/>
              <a:t>Systematischer Aufbau</a:t>
            </a:r>
          </a:p>
          <a:p>
            <a:pPr lvl="1"/>
            <a:r>
              <a:rPr lang="de-AT" sz="2800" dirty="0"/>
              <a:t>Zielwortschatz</a:t>
            </a:r>
          </a:p>
          <a:p>
            <a:pPr lvl="1"/>
            <a:r>
              <a:rPr lang="de-AT" sz="2800" dirty="0"/>
              <a:t>Platz für Symbole kann früh festgelegt werden= motorische Automatisierung</a:t>
            </a:r>
          </a:p>
          <a:p>
            <a:pPr lvl="1"/>
            <a:r>
              <a:rPr lang="de-AT" sz="2800" dirty="0"/>
              <a:t>Farbcodierung, an welchen Worten gerade gearbeitet wird</a:t>
            </a:r>
          </a:p>
          <a:p>
            <a:pPr lvl="1"/>
            <a:r>
              <a:rPr lang="de-AT" sz="2800" dirty="0"/>
              <a:t>Überprüfung, welche Symbole der Nutzer tatsächlich verwendet</a:t>
            </a:r>
          </a:p>
          <a:p>
            <a:pPr lvl="1"/>
            <a:r>
              <a:rPr lang="de-AT" sz="2800" dirty="0"/>
              <a:t>Dokumentation: woran wird gearbeitet, was kennt die Person schon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14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nützlich ist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dirty="0" smtClean="0"/>
              <a:t>Platz für Ergänzungen lassen</a:t>
            </a:r>
          </a:p>
          <a:p>
            <a:pPr marL="0" indent="0">
              <a:buNone/>
            </a:pPr>
            <a:r>
              <a:rPr lang="de-AT" sz="3200" dirty="0"/>
              <a:t>Phrasen für schnelle </a:t>
            </a:r>
            <a:r>
              <a:rPr lang="de-AT" sz="3200" dirty="0" smtClean="0"/>
              <a:t>Sätze: </a:t>
            </a:r>
          </a:p>
          <a:p>
            <a:pPr lvl="1"/>
            <a:r>
              <a:rPr lang="de-AT" sz="2800" dirty="0" smtClean="0"/>
              <a:t>Heut ist mir was lustiges passiert,..</a:t>
            </a:r>
          </a:p>
          <a:p>
            <a:pPr lvl="1"/>
            <a:r>
              <a:rPr lang="de-AT" sz="2800" dirty="0" smtClean="0"/>
              <a:t>Heute in der Schule war Fr. …….. </a:t>
            </a:r>
            <a:r>
              <a:rPr lang="de-AT" sz="2800" dirty="0"/>
              <a:t>d</a:t>
            </a:r>
            <a:r>
              <a:rPr lang="de-AT" sz="2800" dirty="0" smtClean="0"/>
              <a:t>a.</a:t>
            </a:r>
          </a:p>
          <a:p>
            <a:pPr lvl="1"/>
            <a:r>
              <a:rPr lang="de-AT" sz="2800" dirty="0" smtClean="0"/>
              <a:t>Mir ist es zu Laut, ich möchte in mein Zimmer</a:t>
            </a:r>
          </a:p>
          <a:p>
            <a:pPr lvl="1"/>
            <a:endParaRPr lang="de-AT" sz="2800" dirty="0" smtClean="0"/>
          </a:p>
          <a:p>
            <a:pPr marL="457200" lvl="1" indent="0">
              <a:buNone/>
            </a:pPr>
            <a:r>
              <a:rPr lang="de-AT" sz="3200" dirty="0" smtClean="0"/>
              <a:t>Dokumentation der Fortschritte!</a:t>
            </a:r>
          </a:p>
          <a:p>
            <a:pPr marL="457200" lvl="1" indent="0">
              <a:buNone/>
            </a:pPr>
            <a:r>
              <a:rPr lang="de-AT" sz="3200" dirty="0" smtClean="0"/>
              <a:t>Anleitung für alle Kommunikationspartner</a:t>
            </a:r>
            <a:endParaRPr lang="de-AT" sz="3200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04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nützlich ist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3200" dirty="0" smtClean="0"/>
              <a:t>Erklärungstext auf die Rückseite: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3200" dirty="0" smtClean="0"/>
              <a:t>Was die Kommunikationsmappe ist </a:t>
            </a:r>
          </a:p>
          <a:p>
            <a:pPr marL="0" indent="0">
              <a:buNone/>
            </a:pPr>
            <a:r>
              <a:rPr lang="de-AT" sz="3200" dirty="0" smtClean="0"/>
              <a:t>und wie sie verwendet wird.</a:t>
            </a:r>
          </a:p>
          <a:p>
            <a:pPr marL="0" indent="0">
              <a:buNone/>
            </a:pPr>
            <a:r>
              <a:rPr lang="de-AT" sz="3200" dirty="0" smtClean="0"/>
              <a:t>Man kann es auch nutzen um die Fokusworte </a:t>
            </a:r>
          </a:p>
          <a:p>
            <a:pPr marL="0" indent="0">
              <a:buNone/>
            </a:pPr>
            <a:r>
              <a:rPr lang="de-AT" sz="3200" dirty="0" smtClean="0"/>
              <a:t>auszuschreiben.</a:t>
            </a:r>
            <a:endParaRPr lang="de-AT" sz="3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01659"/>
              </p:ext>
            </p:extLst>
          </p:nvPr>
        </p:nvGraphicFramePr>
        <p:xfrm>
          <a:off x="7823268" y="0"/>
          <a:ext cx="3530532" cy="499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3268" y="0"/>
                        <a:ext cx="3530532" cy="4995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4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Nützliche Symbole,…</a:t>
            </a:r>
            <a:endParaRPr lang="de-AT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529107" y="2150773"/>
            <a:ext cx="10359452" cy="2189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Ähnlich, etwas anderes, Stell </a:t>
            </a:r>
            <a:r>
              <a:rPr lang="de-AT" dirty="0" smtClean="0"/>
              <a:t>Ja/Nein </a:t>
            </a:r>
            <a:r>
              <a:rPr lang="de-AT" dirty="0" smtClean="0"/>
              <a:t>Fragen, </a:t>
            </a:r>
            <a:r>
              <a:rPr lang="de-AT" dirty="0" err="1" smtClean="0"/>
              <a:t>Stop</a:t>
            </a: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Symbol fehlt, Ich </a:t>
            </a:r>
            <a:r>
              <a:rPr lang="de-AT" dirty="0" smtClean="0"/>
              <a:t>suche </a:t>
            </a:r>
            <a:r>
              <a:rPr lang="de-AT" dirty="0" err="1" smtClean="0"/>
              <a:t>etwas,Tafel</a:t>
            </a:r>
            <a:r>
              <a:rPr lang="de-AT" dirty="0" smtClean="0"/>
              <a:t> wechseln</a:t>
            </a:r>
          </a:p>
          <a:p>
            <a:pPr marL="0" indent="0">
              <a:buNone/>
            </a:pPr>
            <a:r>
              <a:rPr lang="de-AT" dirty="0"/>
              <a:t>d</a:t>
            </a:r>
            <a:r>
              <a:rPr lang="de-AT" dirty="0" smtClean="0"/>
              <a:t>ringend, Ich </a:t>
            </a:r>
            <a:r>
              <a:rPr lang="de-AT" dirty="0"/>
              <a:t>brauch </a:t>
            </a:r>
            <a:r>
              <a:rPr lang="de-AT" dirty="0" smtClean="0"/>
              <a:t>Hilfe, ich </a:t>
            </a:r>
            <a:r>
              <a:rPr lang="de-AT" dirty="0"/>
              <a:t>verstehe </a:t>
            </a:r>
            <a:r>
              <a:rPr lang="de-AT" dirty="0" smtClean="0"/>
              <a:t>nicht, Toilette   </a:t>
            </a:r>
            <a:r>
              <a:rPr lang="de-AT" dirty="0"/>
              <a:t>(sensible Themen, </a:t>
            </a:r>
            <a:r>
              <a:rPr lang="de-AT" dirty="0" smtClean="0"/>
              <a:t>sensibel einführen </a:t>
            </a:r>
            <a:r>
              <a:rPr lang="de-AT" dirty="0"/>
              <a:t>)</a:t>
            </a:r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6710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… und was weniger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- </a:t>
            </a:r>
            <a:r>
              <a:rPr lang="de-AT" sz="3200" dirty="0" smtClean="0"/>
              <a:t>Randvokabular </a:t>
            </a:r>
            <a:r>
              <a:rPr lang="de-AT" sz="3200" dirty="0" err="1" smtClean="0"/>
              <a:t>lastig</a:t>
            </a:r>
            <a:endParaRPr lang="de-AT" sz="3200" dirty="0" smtClean="0"/>
          </a:p>
          <a:p>
            <a:pPr marL="0" indent="0">
              <a:buNone/>
            </a:pPr>
            <a:r>
              <a:rPr lang="de-AT" sz="3200" dirty="0" smtClean="0"/>
              <a:t>- „Lernwörter“- Farben, Tiere,…</a:t>
            </a:r>
          </a:p>
          <a:p>
            <a:pPr marL="0" indent="0">
              <a:buNone/>
            </a:pPr>
            <a:r>
              <a:rPr lang="de-AT" sz="3200" dirty="0" smtClean="0"/>
              <a:t>   Außer es ist das absolute Spezialinteresse!</a:t>
            </a:r>
          </a:p>
          <a:p>
            <a:pPr>
              <a:buFontTx/>
              <a:buChar char="-"/>
            </a:pPr>
            <a:r>
              <a:rPr lang="de-AT" sz="3200" dirty="0" smtClean="0"/>
              <a:t>Themen die zwar wichtig sind, aber die Person nicht     </a:t>
            </a:r>
          </a:p>
          <a:p>
            <a:pPr marL="0" indent="0">
              <a:buNone/>
            </a:pPr>
            <a:r>
              <a:rPr lang="de-AT" sz="3200" dirty="0"/>
              <a:t> </a:t>
            </a:r>
            <a:r>
              <a:rPr lang="de-AT" sz="3200" dirty="0" smtClean="0"/>
              <a:t>  interessieren/nervig sind.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Wann haben sie sich mit neuen Bekanntschaften ausführlich über ihre Pflegeutensilien unterhalten?</a:t>
            </a:r>
          </a:p>
        </p:txBody>
      </p:sp>
    </p:spTree>
    <p:extLst>
      <p:ext uri="{BB962C8B-B14F-4D97-AF65-F5344CB8AC3E}">
        <p14:creationId xmlns:p14="http://schemas.microsoft.com/office/powerpoint/2010/main" val="37461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Material und Herstellung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Einige Tipps:</a:t>
            </a:r>
          </a:p>
          <a:p>
            <a:r>
              <a:rPr lang="de-AT" dirty="0" smtClean="0"/>
              <a:t>Matte </a:t>
            </a:r>
            <a:r>
              <a:rPr lang="de-AT" dirty="0" err="1" smtClean="0"/>
              <a:t>Lamenierfolie</a:t>
            </a:r>
            <a:r>
              <a:rPr lang="de-AT" dirty="0" smtClean="0"/>
              <a:t> spiegelt weniger</a:t>
            </a:r>
          </a:p>
          <a:p>
            <a:r>
              <a:rPr lang="de-AT" dirty="0" smtClean="0"/>
              <a:t>Symbole die einen </a:t>
            </a:r>
            <a:r>
              <a:rPr lang="de-AT" dirty="0" err="1" smtClean="0"/>
              <a:t>Ebenenwechsel</a:t>
            </a:r>
            <a:r>
              <a:rPr lang="de-AT" dirty="0" smtClean="0"/>
              <a:t> bedeuten, farbig hinterlegen</a:t>
            </a:r>
          </a:p>
          <a:p>
            <a:r>
              <a:rPr lang="de-AT" dirty="0" smtClean="0"/>
              <a:t>Faltbare Version falls </a:t>
            </a:r>
            <a:r>
              <a:rPr lang="de-AT" dirty="0" err="1" smtClean="0"/>
              <a:t>Ebenenwechsel</a:t>
            </a:r>
            <a:r>
              <a:rPr lang="de-AT" dirty="0" smtClean="0"/>
              <a:t> nicht möglich</a:t>
            </a:r>
          </a:p>
          <a:p>
            <a:r>
              <a:rPr lang="de-AT" dirty="0" smtClean="0"/>
              <a:t>Führungsraster können helfen (!Heißkleberstreifen!)</a:t>
            </a:r>
          </a:p>
          <a:p>
            <a:pPr lvl="1"/>
            <a:endParaRPr lang="de-AT" dirty="0"/>
          </a:p>
        </p:txBody>
      </p:sp>
      <p:sp>
        <p:nvSpPr>
          <p:cNvPr id="4" name="AutoShape 2" descr="Bildergebnis für führr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Bildergebnis für führras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6" name="Picture 8" descr="https://image.jimcdn.com/app/cms/image/transf/dimension=654x10000:format=png/path/s8a85e4d6fcfb04b6/image/ic8936f574739b9f6/version/1471595532/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3" t="20047" r="1911" b="19793"/>
          <a:stretch/>
        </p:blipFill>
        <p:spPr bwMode="auto">
          <a:xfrm>
            <a:off x="2882737" y="4438129"/>
            <a:ext cx="2743200" cy="18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54" y="4506737"/>
            <a:ext cx="1273030" cy="12730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0212" y="249260"/>
            <a:ext cx="1829407" cy="24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Anwendung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3200" dirty="0" smtClean="0"/>
              <a:t>+Modeling</a:t>
            </a:r>
          </a:p>
          <a:p>
            <a:pPr marL="0" indent="0">
              <a:buNone/>
            </a:pPr>
            <a:r>
              <a:rPr lang="de-AT" sz="3200" dirty="0" smtClean="0"/>
              <a:t>+Natürliche Situationen im Alltag (kein „Vokabellernen“)</a:t>
            </a:r>
          </a:p>
          <a:p>
            <a:pPr marL="0" indent="0">
              <a:buNone/>
            </a:pPr>
            <a:r>
              <a:rPr lang="de-AT" sz="3200" dirty="0" smtClean="0"/>
              <a:t>+Mehr anbieten als genutzt werden soll</a:t>
            </a:r>
          </a:p>
          <a:p>
            <a:pPr marL="0" indent="0">
              <a:buNone/>
            </a:pPr>
            <a:r>
              <a:rPr lang="de-AT" sz="3200" dirty="0" smtClean="0"/>
              <a:t>+Schulung des Umfeldes</a:t>
            </a:r>
          </a:p>
          <a:p>
            <a:pPr marL="457200" lvl="1" indent="0">
              <a:buNone/>
            </a:pPr>
            <a:r>
              <a:rPr lang="de-AT" sz="3200" dirty="0" smtClean="0"/>
              <a:t>+Miteinbeziehen bei Erstellung</a:t>
            </a:r>
          </a:p>
          <a:p>
            <a:pPr lvl="1"/>
            <a:endParaRPr lang="de-AT" dirty="0"/>
          </a:p>
          <a:p>
            <a:pPr lvl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5633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 alles zu beachten ist…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Der Nutzer</a:t>
            </a:r>
          </a:p>
          <a:p>
            <a:r>
              <a:rPr lang="de-AT" dirty="0" smtClean="0"/>
              <a:t>Oberfläche</a:t>
            </a:r>
          </a:p>
          <a:p>
            <a:r>
              <a:rPr lang="de-AT" dirty="0" smtClean="0"/>
              <a:t>Symbole: Klarheit, Größe, </a:t>
            </a:r>
            <a:r>
              <a:rPr lang="de-AT" dirty="0"/>
              <a:t>A</a:t>
            </a:r>
            <a:r>
              <a:rPr lang="de-AT" dirty="0" smtClean="0"/>
              <a:t>nzahl, Anordnung</a:t>
            </a:r>
          </a:p>
          <a:p>
            <a:r>
              <a:rPr lang="de-AT" dirty="0" smtClean="0"/>
              <a:t>Systematischer Wortschatz </a:t>
            </a:r>
            <a:r>
              <a:rPr lang="de-AT" dirty="0" err="1" smtClean="0"/>
              <a:t>aufbau</a:t>
            </a:r>
            <a:endParaRPr lang="de-AT" dirty="0" smtClean="0"/>
          </a:p>
          <a:p>
            <a:r>
              <a:rPr lang="de-AT" dirty="0" smtClean="0"/>
              <a:t>Material/Herstellung</a:t>
            </a:r>
          </a:p>
          <a:p>
            <a:r>
              <a:rPr lang="de-AT" b="1" dirty="0" smtClean="0"/>
              <a:t>Das sie verwendet wird!</a:t>
            </a:r>
          </a:p>
          <a:p>
            <a:r>
              <a:rPr lang="de-AT" dirty="0" smtClean="0"/>
              <a:t>……trotzdem Mut zur Lücke!</a:t>
            </a:r>
          </a:p>
          <a:p>
            <a:r>
              <a:rPr lang="de-AT" dirty="0" smtClean="0"/>
              <a:t>…. erst im gemeinsamen Kommunizieren entdeckt man das ganze Potential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34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Nutzer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3200" dirty="0" smtClean="0"/>
              <a:t>Kognition/Sprachverständnis</a:t>
            </a:r>
          </a:p>
          <a:p>
            <a:pPr lvl="1"/>
            <a:r>
              <a:rPr lang="de-AT" dirty="0" smtClean="0"/>
              <a:t>Einschätzung der Sprachentwicklung</a:t>
            </a:r>
          </a:p>
          <a:p>
            <a:pPr lvl="1"/>
            <a:r>
              <a:rPr lang="de-AT" dirty="0" smtClean="0"/>
              <a:t>Tripple C</a:t>
            </a:r>
          </a:p>
          <a:p>
            <a:pPr lvl="1"/>
            <a:r>
              <a:rPr lang="de-AT" dirty="0" smtClean="0"/>
              <a:t>Poster von Irene Leber</a:t>
            </a:r>
          </a:p>
          <a:p>
            <a:pPr lvl="1"/>
            <a:r>
              <a:rPr lang="de-AT" dirty="0" smtClean="0"/>
              <a:t>…</a:t>
            </a:r>
          </a:p>
          <a:p>
            <a:pPr marL="457200" lvl="1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3200" dirty="0" err="1"/>
              <a:t>Symbolverständis</a:t>
            </a:r>
            <a:r>
              <a:rPr lang="de-AT" sz="3200" dirty="0"/>
              <a:t>:</a:t>
            </a:r>
          </a:p>
          <a:p>
            <a:pPr lvl="1"/>
            <a:r>
              <a:rPr lang="de-AT" dirty="0"/>
              <a:t>bereits vorhanden</a:t>
            </a:r>
          </a:p>
          <a:p>
            <a:pPr lvl="1"/>
            <a:r>
              <a:rPr lang="de-AT" dirty="0"/>
              <a:t>soll erlernt werden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2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Nutzer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4000" dirty="0" smtClean="0"/>
              <a:t>Interessen und Lebenswelten</a:t>
            </a:r>
          </a:p>
          <a:p>
            <a:pPr marL="0" indent="0">
              <a:buNone/>
            </a:pPr>
            <a:endParaRPr lang="de-AT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de-AT" dirty="0" smtClean="0"/>
              <a:t>	</a:t>
            </a:r>
            <a:r>
              <a:rPr lang="de-AT" sz="3200" dirty="0"/>
              <a:t>Zu Beginn an Interessen der Person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AT" sz="3200" dirty="0"/>
              <a:t>	orientieren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AT" sz="3200" dirty="0"/>
              <a:t>	Themen, die für die Person von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AT" sz="3200" dirty="0"/>
              <a:t>	Bedeutung sind</a:t>
            </a:r>
          </a:p>
          <a:p>
            <a:pPr marL="0" lvl="1" indent="0">
              <a:spcBef>
                <a:spcPts val="1000"/>
              </a:spcBef>
              <a:buNone/>
            </a:pPr>
            <a:endParaRPr lang="de-AT" sz="3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de-AT" sz="3200" dirty="0"/>
              <a:t>	Zuhause/Schule/Arbeit</a:t>
            </a:r>
          </a:p>
          <a:p>
            <a:pPr marL="457200" lvl="1" indent="0">
              <a:buNone/>
            </a:pPr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33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Nutzer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8126" y="190544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3200" dirty="0"/>
              <a:t>Wahrnehmung</a:t>
            </a:r>
          </a:p>
          <a:p>
            <a:pPr lvl="1"/>
            <a:r>
              <a:rPr lang="de-AT" dirty="0" smtClean="0"/>
              <a:t>Größe </a:t>
            </a:r>
          </a:p>
          <a:p>
            <a:pPr lvl="1"/>
            <a:r>
              <a:rPr lang="de-AT" dirty="0" smtClean="0"/>
              <a:t>Farbkontraste bei Sehbeeinträchtigung</a:t>
            </a:r>
          </a:p>
          <a:p>
            <a:pPr lvl="1"/>
            <a:r>
              <a:rPr lang="de-AT" dirty="0" smtClean="0"/>
              <a:t>Führgitter </a:t>
            </a:r>
          </a:p>
          <a:p>
            <a:pPr lvl="1"/>
            <a:r>
              <a:rPr lang="de-AT" dirty="0" smtClean="0"/>
              <a:t>Taktile Rückmeldung?</a:t>
            </a:r>
          </a:p>
          <a:p>
            <a:pPr lvl="2"/>
            <a:r>
              <a:rPr lang="de-AT" dirty="0"/>
              <a:t>z</a:t>
            </a:r>
            <a:r>
              <a:rPr lang="de-AT" dirty="0" smtClean="0"/>
              <a:t>. B. Go </a:t>
            </a:r>
            <a:r>
              <a:rPr lang="de-AT" dirty="0" err="1" smtClean="0"/>
              <a:t>Talker</a:t>
            </a:r>
            <a:endParaRPr lang="de-AT" dirty="0" smtClean="0"/>
          </a:p>
          <a:p>
            <a:pPr lvl="1"/>
            <a:r>
              <a:rPr lang="de-AT" dirty="0" smtClean="0"/>
              <a:t>Auditive Rückmeldung</a:t>
            </a:r>
          </a:p>
          <a:p>
            <a:pPr lvl="2"/>
            <a:r>
              <a:rPr lang="de-AT" dirty="0" smtClean="0"/>
              <a:t>Sprachausgabe-Gerät </a:t>
            </a:r>
          </a:p>
          <a:p>
            <a:pPr marL="0" indent="0">
              <a:buNone/>
            </a:pPr>
            <a:r>
              <a:rPr lang="de-AT" dirty="0" smtClean="0"/>
              <a:t>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-3334" t="3373" r="73500" b="55743"/>
          <a:stretch/>
        </p:blipFill>
        <p:spPr>
          <a:xfrm>
            <a:off x="5679830" y="4081114"/>
            <a:ext cx="1464232" cy="140150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838092" y="5665569"/>
            <a:ext cx="209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GoTalk</a:t>
            </a:r>
            <a:r>
              <a:rPr lang="de-AT" dirty="0" smtClean="0"/>
              <a:t> mit PCS Symbolen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6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Nutzer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3200" dirty="0"/>
              <a:t>Motorik und Ansteuerung</a:t>
            </a:r>
          </a:p>
          <a:p>
            <a:pPr lvl="1"/>
            <a:r>
              <a:rPr lang="de-AT" dirty="0" smtClean="0"/>
              <a:t>Ansteuerung mit Finger</a:t>
            </a:r>
          </a:p>
          <a:p>
            <a:pPr lvl="1"/>
            <a:r>
              <a:rPr lang="de-AT" dirty="0" smtClean="0"/>
              <a:t>Ansteuerung mit Stiften/Handschuhen</a:t>
            </a:r>
          </a:p>
          <a:p>
            <a:pPr lvl="1"/>
            <a:r>
              <a:rPr lang="de-AT" dirty="0" smtClean="0"/>
              <a:t>Ansteuerung mit den Augen</a:t>
            </a:r>
          </a:p>
          <a:p>
            <a:pPr lvl="2"/>
            <a:r>
              <a:rPr lang="de-AT" dirty="0" err="1" smtClean="0"/>
              <a:t>Partnerscanning</a:t>
            </a:r>
            <a:endParaRPr lang="de-AT" dirty="0" smtClean="0"/>
          </a:p>
          <a:p>
            <a:pPr lvl="2"/>
            <a:r>
              <a:rPr lang="de-AT" dirty="0" smtClean="0"/>
              <a:t>„</a:t>
            </a:r>
            <a:r>
              <a:rPr lang="de-AT" dirty="0" err="1" smtClean="0"/>
              <a:t>Computersanning</a:t>
            </a:r>
            <a:r>
              <a:rPr lang="de-AT" dirty="0" smtClean="0"/>
              <a:t>“</a:t>
            </a:r>
          </a:p>
          <a:p>
            <a:pPr lvl="2"/>
            <a:endParaRPr lang="de-AT" dirty="0"/>
          </a:p>
          <a:p>
            <a:pPr lvl="1"/>
            <a:r>
              <a:rPr lang="de-AT" dirty="0" smtClean="0"/>
              <a:t>Abstand zwischen den Symbolen</a:t>
            </a:r>
          </a:p>
          <a:p>
            <a:pPr lvl="1"/>
            <a:r>
              <a:rPr lang="de-AT" dirty="0" smtClean="0"/>
              <a:t>Größe der Tafel oder Mappe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6" name="Picture 6" descr="https://image.jimcdn.com/app/cms/image/transf/dimension=240x1024:format=jpg/path/s8a85e4d6fcfb04b6/image/i69ec18522c669d1e/version/1386143588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4" b="40375"/>
          <a:stretch/>
        </p:blipFill>
        <p:spPr bwMode="auto">
          <a:xfrm>
            <a:off x="269484" y="3515714"/>
            <a:ext cx="1137431" cy="9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Nutzer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sz="3200" dirty="0"/>
              <a:t>Wer ist die Person?</a:t>
            </a:r>
          </a:p>
          <a:p>
            <a:pPr marL="0" indent="0">
              <a:buNone/>
            </a:pPr>
            <a:r>
              <a:rPr lang="de-AT" sz="3200" dirty="0"/>
              <a:t>Kognition/Sprachverständnis</a:t>
            </a:r>
          </a:p>
          <a:p>
            <a:pPr marL="0" indent="0">
              <a:buNone/>
            </a:pPr>
            <a:r>
              <a:rPr lang="de-AT" sz="3200" dirty="0"/>
              <a:t>Interessen und Lebenswelten</a:t>
            </a:r>
          </a:p>
          <a:p>
            <a:pPr marL="0" indent="0">
              <a:buNone/>
            </a:pPr>
            <a:r>
              <a:rPr lang="de-AT" sz="3200" dirty="0"/>
              <a:t>Wahrnehmung</a:t>
            </a:r>
          </a:p>
          <a:p>
            <a:pPr marL="0" indent="0">
              <a:buNone/>
            </a:pPr>
            <a:r>
              <a:rPr lang="de-AT" sz="3200" dirty="0"/>
              <a:t>Motorik und Ansteuerung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3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Für was braucht der Nutzer das Hilfsmittel?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Na zum Kommunizieren…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Soll es eine komplexe Kommunikationsoberfläche mit möglichst großer Bandbreite werden?</a:t>
            </a:r>
          </a:p>
          <a:p>
            <a:pPr marL="0" indent="0">
              <a:buNone/>
            </a:pPr>
            <a:r>
              <a:rPr lang="de-AT" dirty="0" smtClean="0"/>
              <a:t>Zum Einstieg?</a:t>
            </a:r>
          </a:p>
          <a:p>
            <a:pPr marL="0" indent="0">
              <a:buNone/>
            </a:pPr>
            <a:r>
              <a:rPr lang="de-AT" dirty="0" smtClean="0"/>
              <a:t>Themenspezifisch?</a:t>
            </a:r>
          </a:p>
          <a:p>
            <a:pPr marL="457200" lvl="1" indent="0">
              <a:buNone/>
            </a:pPr>
            <a:r>
              <a:rPr lang="de-AT" dirty="0" smtClean="0"/>
              <a:t>Zuhause/Schule/Arbeit/…</a:t>
            </a:r>
          </a:p>
          <a:p>
            <a:pPr marL="457200" lvl="1" indent="0">
              <a:buNone/>
            </a:pPr>
            <a:r>
              <a:rPr lang="de-AT" dirty="0" smtClean="0"/>
              <a:t>Hobbies,..</a:t>
            </a:r>
          </a:p>
          <a:p>
            <a:pPr marL="457200" lvl="1" indent="0">
              <a:buNone/>
            </a:pPr>
            <a:r>
              <a:rPr lang="de-AT" dirty="0" smtClean="0"/>
              <a:t>Essen bestellen,…</a:t>
            </a:r>
          </a:p>
          <a:p>
            <a:pPr lvl="1"/>
            <a:endParaRPr lang="de-AT" dirty="0" smtClean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1124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Breitbild</PresentationFormat>
  <Paragraphs>379</Paragraphs>
  <Slides>40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Acrobat Document</vt:lpstr>
      <vt:lpstr>Gestaltung einer Bildsymboltafel</vt:lpstr>
      <vt:lpstr>An was man alles denken soll,…</vt:lpstr>
      <vt:lpstr>Der Nutzer</vt:lpstr>
      <vt:lpstr>Der Nutzer</vt:lpstr>
      <vt:lpstr>Der Nutzer</vt:lpstr>
      <vt:lpstr>Der Nutzer</vt:lpstr>
      <vt:lpstr>Der Nutzer</vt:lpstr>
      <vt:lpstr>Der Nutzer</vt:lpstr>
      <vt:lpstr>Für was braucht der Nutzer das Hilfsmittel?</vt:lpstr>
      <vt:lpstr>Gesprächsfunktionen</vt:lpstr>
      <vt:lpstr>Beispiel Symboltafel</vt:lpstr>
      <vt:lpstr>Welche Oberfläche macht Sinn?</vt:lpstr>
      <vt:lpstr>Fertige Kommunikationshilfen</vt:lpstr>
      <vt:lpstr>Selbsterstellte Kommunikationshilfen</vt:lpstr>
      <vt:lpstr>Selbsterstellte Kommunikationshilfen  Tafel oder Mappe?</vt:lpstr>
      <vt:lpstr>Größe und Symbolanzahl</vt:lpstr>
      <vt:lpstr>Selbsterstellte Kommunikationshilfen</vt:lpstr>
      <vt:lpstr>Wortschatz</vt:lpstr>
      <vt:lpstr>Wortschatz</vt:lpstr>
      <vt:lpstr>Beispiele dynamisch-statische Mappe</vt:lpstr>
      <vt:lpstr>Wortschatz </vt:lpstr>
      <vt:lpstr>Wortschatz</vt:lpstr>
      <vt:lpstr>Kern- und Randvokabular</vt:lpstr>
      <vt:lpstr>Kernvokalular vs. Randvokabular</vt:lpstr>
      <vt:lpstr>Kernvokalular vs. Randvokabular</vt:lpstr>
      <vt:lpstr>Wortschatz</vt:lpstr>
      <vt:lpstr>Wortschatz</vt:lpstr>
      <vt:lpstr>Ziel: Tafel mit auswechselbaren Randvokabular</vt:lpstr>
      <vt:lpstr>Für einen guten Start….</vt:lpstr>
      <vt:lpstr>Für einen guten Start</vt:lpstr>
      <vt:lpstr>Wortschatz</vt:lpstr>
      <vt:lpstr>Wortschatz</vt:lpstr>
      <vt:lpstr>Was nützlich ist</vt:lpstr>
      <vt:lpstr>Was nützlich ist</vt:lpstr>
      <vt:lpstr>Nützliche Symbole,…</vt:lpstr>
      <vt:lpstr>… und was weniger</vt:lpstr>
      <vt:lpstr>Material und Herstellung</vt:lpstr>
      <vt:lpstr>Anwendung</vt:lpstr>
      <vt:lpstr>Was alles zu beachten ist…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Gestaltung einer Bildsymboltafel</dc:title>
  <dc:creator>Andrea Wolfsberger</dc:creator>
  <cp:lastModifiedBy>Andrea Wolfsberger</cp:lastModifiedBy>
  <cp:revision>152</cp:revision>
  <cp:lastPrinted>2017-07-03T18:52:17Z</cp:lastPrinted>
  <dcterms:created xsi:type="dcterms:W3CDTF">2017-06-07T08:06:44Z</dcterms:created>
  <dcterms:modified xsi:type="dcterms:W3CDTF">2017-07-12T07:07:50Z</dcterms:modified>
</cp:coreProperties>
</file>