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7.jpg" ContentType="image/gif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4" r:id="rId3"/>
    <p:sldId id="284" r:id="rId4"/>
    <p:sldId id="281" r:id="rId5"/>
    <p:sldId id="286" r:id="rId6"/>
    <p:sldId id="285" r:id="rId7"/>
    <p:sldId id="300" r:id="rId8"/>
    <p:sldId id="280" r:id="rId9"/>
    <p:sldId id="278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258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609" autoAdjust="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b="0" i="0" u="none" strike="noStrike" kern="1200" cap="none" spc="0" normalizeH="0" baseline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Ubuntu"/>
                <a:ea typeface="+mn-ea"/>
                <a:cs typeface="+mn-cs"/>
              </a:rPr>
              <a:t>Aktivitäten</a:t>
            </a:r>
            <a:endParaRPr lang="en-US" sz="2200" b="0" i="0" u="none" strike="noStrike" kern="1200" cap="none" spc="0" normalizeH="0" baseline="0" dirty="0">
              <a:solidFill>
                <a:prstClr val="black">
                  <a:lumMod val="65000"/>
                  <a:lumOff val="35000"/>
                </a:prstClr>
              </a:solidFill>
              <a:latin typeface="Ubuntu"/>
              <a:ea typeface="+mn-ea"/>
              <a:cs typeface="+mn-cs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Aktivitäten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6D7-4D68-A42D-56D83749320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6D7-4D68-A42D-56D83749320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6D7-4D68-A42D-56D83749320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6D7-4D68-A42D-56D83749320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6D7-4D68-A42D-56D8374932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Tabelle1!$A$2:$A$6</c:f>
              <c:strCache>
                <c:ptCount val="5"/>
                <c:pt idx="0">
                  <c:v>In Bearbeitung</c:v>
                </c:pt>
                <c:pt idx="1">
                  <c:v>In Begutachtung BLK</c:v>
                </c:pt>
                <c:pt idx="2">
                  <c:v>In Begutachtung BKZ</c:v>
                </c:pt>
                <c:pt idx="3">
                  <c:v>Bewilligt</c:v>
                </c:pt>
                <c:pt idx="4">
                  <c:v>Abgelehnt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292</c:v>
                </c:pt>
                <c:pt idx="1">
                  <c:v>95</c:v>
                </c:pt>
                <c:pt idx="2">
                  <c:v>21</c:v>
                </c:pt>
                <c:pt idx="3">
                  <c:v>7250</c:v>
                </c:pt>
                <c:pt idx="4">
                  <c:v>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97-466A-90B5-12292FFA0D0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 algn="ctr" rtl="0">
              <a:defRPr lang="en-US" sz="2200" b="0" i="0" u="none" strike="noStrike" kern="1200" cap="none" spc="0" normalizeH="0" baseline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Ubuntu"/>
                <a:ea typeface="+mn-ea"/>
                <a:cs typeface="+mn-cs"/>
              </a:defRPr>
            </a:pPr>
            <a:r>
              <a:rPr lang="en-US" sz="2200" b="0" i="0" u="none" strike="noStrike" kern="1200" cap="none" spc="0" normalizeH="0" baseline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Ubuntu"/>
                <a:ea typeface="+mn-ea"/>
                <a:cs typeface="+mn-cs"/>
              </a:rPr>
              <a:t>Anzahl der eEducation-Schulen je Bundesland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55889451671223378"/>
          <c:y val="0.16653557029106303"/>
          <c:w val="0.37017586551862075"/>
          <c:h val="0.686511335046196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Anzahl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Tabelle1!$A$2:$A$10</c:f>
              <c:strCache>
                <c:ptCount val="9"/>
                <c:pt idx="0">
                  <c:v>Vorarlberg</c:v>
                </c:pt>
                <c:pt idx="1">
                  <c:v>Salzburg</c:v>
                </c:pt>
                <c:pt idx="2">
                  <c:v>Kärnten</c:v>
                </c:pt>
                <c:pt idx="3">
                  <c:v>Tirol</c:v>
                </c:pt>
                <c:pt idx="4">
                  <c:v>Steiermark</c:v>
                </c:pt>
                <c:pt idx="5">
                  <c:v>Oberösterreich</c:v>
                </c:pt>
                <c:pt idx="6">
                  <c:v>Niederösterreich</c:v>
                </c:pt>
                <c:pt idx="7">
                  <c:v>Wien</c:v>
                </c:pt>
                <c:pt idx="8">
                  <c:v>Burgenland</c:v>
                </c:pt>
              </c:strCache>
            </c:strRef>
          </c:cat>
          <c:val>
            <c:numRef>
              <c:f>Tabelle1!$B$2:$B$10</c:f>
              <c:numCache>
                <c:formatCode>General</c:formatCode>
                <c:ptCount val="9"/>
                <c:pt idx="0">
                  <c:v>46</c:v>
                </c:pt>
                <c:pt idx="1">
                  <c:v>99</c:v>
                </c:pt>
                <c:pt idx="2">
                  <c:v>101</c:v>
                </c:pt>
                <c:pt idx="3">
                  <c:v>118</c:v>
                </c:pt>
                <c:pt idx="4">
                  <c:v>120</c:v>
                </c:pt>
                <c:pt idx="5">
                  <c:v>199</c:v>
                </c:pt>
                <c:pt idx="6">
                  <c:v>165</c:v>
                </c:pt>
                <c:pt idx="7">
                  <c:v>190</c:v>
                </c:pt>
                <c:pt idx="8">
                  <c:v>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89-4910-BA49-006AF5C01465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Spalte1</c:v>
                </c:pt>
              </c:strCache>
            </c:strRef>
          </c:tx>
          <c:invertIfNegative val="0"/>
          <c:cat>
            <c:strRef>
              <c:f>Tabelle1!$A$2:$A$10</c:f>
              <c:strCache>
                <c:ptCount val="9"/>
                <c:pt idx="0">
                  <c:v>Vorarlberg</c:v>
                </c:pt>
                <c:pt idx="1">
                  <c:v>Salzburg</c:v>
                </c:pt>
                <c:pt idx="2">
                  <c:v>Kärnten</c:v>
                </c:pt>
                <c:pt idx="3">
                  <c:v>Tirol</c:v>
                </c:pt>
                <c:pt idx="4">
                  <c:v>Steiermark</c:v>
                </c:pt>
                <c:pt idx="5">
                  <c:v>Oberösterreich</c:v>
                </c:pt>
                <c:pt idx="6">
                  <c:v>Niederösterreich</c:v>
                </c:pt>
                <c:pt idx="7">
                  <c:v>Wien</c:v>
                </c:pt>
                <c:pt idx="8">
                  <c:v>Burgenland</c:v>
                </c:pt>
              </c:strCache>
            </c:strRef>
          </c:cat>
          <c:val>
            <c:numRef>
              <c:f>Tabelle1!$C$2:$C$10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0-7D62-453D-B870-EA410B4A5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axId val="113666304"/>
        <c:axId val="113672192"/>
      </c:barChart>
      <c:catAx>
        <c:axId val="113666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de-DE"/>
          </a:p>
        </c:txPr>
        <c:crossAx val="113672192"/>
        <c:crosses val="autoZero"/>
        <c:auto val="1"/>
        <c:lblAlgn val="ctr"/>
        <c:lblOffset val="100"/>
        <c:noMultiLvlLbl val="0"/>
      </c:catAx>
      <c:valAx>
        <c:axId val="113672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de-DE"/>
          </a:p>
        </c:txPr>
        <c:crossAx val="11366630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2000"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2200" b="0" i="0" u="none" strike="noStrike" kern="1200" cap="none" spc="0" normalizeH="0" baseline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Ubuntu"/>
                <a:ea typeface="+mn-ea"/>
                <a:cs typeface="+mn-cs"/>
              </a:defRPr>
            </a:pPr>
            <a:r>
              <a:rPr lang="en-US" sz="2200" b="0" i="0" u="none" strike="noStrike" kern="1200" cap="none" spc="0" normalizeH="0" baseline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Ubuntu"/>
                <a:ea typeface="+mn-ea"/>
                <a:cs typeface="+mn-cs"/>
              </a:rPr>
              <a:t>Beteiligte Schultypen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731550420983253E-2"/>
          <c:y val="0.18501761251307022"/>
          <c:w val="0.91821944517448206"/>
          <c:h val="0.686511335046196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Okt 16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Tabelle1!$A$2:$A$7</c:f>
              <c:strCache>
                <c:ptCount val="6"/>
                <c:pt idx="0">
                  <c:v>VS</c:v>
                </c:pt>
                <c:pt idx="1">
                  <c:v>NMS</c:v>
                </c:pt>
                <c:pt idx="2">
                  <c:v>AHS/BORG</c:v>
                </c:pt>
                <c:pt idx="3">
                  <c:v>BS/PTS</c:v>
                </c:pt>
                <c:pt idx="4">
                  <c:v>BMHS</c:v>
                </c:pt>
                <c:pt idx="5">
                  <c:v>Partner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117</c:v>
                </c:pt>
                <c:pt idx="1">
                  <c:v>183</c:v>
                </c:pt>
                <c:pt idx="2">
                  <c:v>142</c:v>
                </c:pt>
                <c:pt idx="3">
                  <c:v>23</c:v>
                </c:pt>
                <c:pt idx="4">
                  <c:v>135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89-4910-BA49-006AF5C01465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Nov 16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Tabelle1!$A$2:$A$7</c:f>
              <c:strCache>
                <c:ptCount val="6"/>
                <c:pt idx="0">
                  <c:v>VS</c:v>
                </c:pt>
                <c:pt idx="1">
                  <c:v>NMS</c:v>
                </c:pt>
                <c:pt idx="2">
                  <c:v>AHS/BORG</c:v>
                </c:pt>
                <c:pt idx="3">
                  <c:v>BS/PTS</c:v>
                </c:pt>
                <c:pt idx="4">
                  <c:v>BMHS</c:v>
                </c:pt>
                <c:pt idx="5">
                  <c:v>Partner</c:v>
                </c:pt>
              </c:strCache>
            </c:str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67</c:v>
                </c:pt>
                <c:pt idx="1">
                  <c:v>53</c:v>
                </c:pt>
                <c:pt idx="2">
                  <c:v>73</c:v>
                </c:pt>
                <c:pt idx="3">
                  <c:v>5</c:v>
                </c:pt>
                <c:pt idx="4">
                  <c:v>82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96-4A56-83E9-44EF23BB51D3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Dez 16</c:v>
                </c:pt>
              </c:strCache>
            </c:strRef>
          </c:tx>
          <c:invertIfNegative val="0"/>
          <c:cat>
            <c:strRef>
              <c:f>Tabelle1!$A$2:$A$7</c:f>
              <c:strCache>
                <c:ptCount val="6"/>
                <c:pt idx="0">
                  <c:v>VS</c:v>
                </c:pt>
                <c:pt idx="1">
                  <c:v>NMS</c:v>
                </c:pt>
                <c:pt idx="2">
                  <c:v>AHS/BORG</c:v>
                </c:pt>
                <c:pt idx="3">
                  <c:v>BS/PTS</c:v>
                </c:pt>
                <c:pt idx="4">
                  <c:v>BMHS</c:v>
                </c:pt>
                <c:pt idx="5">
                  <c:v>Partner</c:v>
                </c:pt>
              </c:strCache>
            </c:strRef>
          </c:cat>
          <c:val>
            <c:numRef>
              <c:f>Tabelle1!$D$2:$D$7</c:f>
              <c:numCache>
                <c:formatCode>General</c:formatCode>
                <c:ptCount val="6"/>
                <c:pt idx="0">
                  <c:v>62</c:v>
                </c:pt>
                <c:pt idx="1">
                  <c:v>20</c:v>
                </c:pt>
                <c:pt idx="2">
                  <c:v>11</c:v>
                </c:pt>
                <c:pt idx="3">
                  <c:v>5</c:v>
                </c:pt>
                <c:pt idx="4">
                  <c:v>10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D0-472D-847D-1F5656F5FB60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Mrz 17</c:v>
                </c:pt>
              </c:strCache>
            </c:strRef>
          </c:tx>
          <c:invertIfNegative val="0"/>
          <c:cat>
            <c:strRef>
              <c:f>Tabelle1!$A$2:$A$7</c:f>
              <c:strCache>
                <c:ptCount val="6"/>
                <c:pt idx="0">
                  <c:v>VS</c:v>
                </c:pt>
                <c:pt idx="1">
                  <c:v>NMS</c:v>
                </c:pt>
                <c:pt idx="2">
                  <c:v>AHS/BORG</c:v>
                </c:pt>
                <c:pt idx="3">
                  <c:v>BS/PTS</c:v>
                </c:pt>
                <c:pt idx="4">
                  <c:v>BMHS</c:v>
                </c:pt>
                <c:pt idx="5">
                  <c:v>Partner</c:v>
                </c:pt>
              </c:strCache>
            </c:strRef>
          </c:cat>
          <c:val>
            <c:numRef>
              <c:f>Tabelle1!$E$2:$E$7</c:f>
              <c:numCache>
                <c:formatCode>General</c:formatCode>
                <c:ptCount val="6"/>
                <c:pt idx="0">
                  <c:v>77</c:v>
                </c:pt>
                <c:pt idx="1">
                  <c:v>118</c:v>
                </c:pt>
                <c:pt idx="2">
                  <c:v>25</c:v>
                </c:pt>
                <c:pt idx="3">
                  <c:v>11</c:v>
                </c:pt>
                <c:pt idx="4">
                  <c:v>45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D0-472D-847D-1F5656F5FB60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Jun 17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strRef>
              <c:f>Tabelle1!$A$2:$A$7</c:f>
              <c:strCache>
                <c:ptCount val="6"/>
                <c:pt idx="0">
                  <c:v>VS</c:v>
                </c:pt>
                <c:pt idx="1">
                  <c:v>NMS</c:v>
                </c:pt>
                <c:pt idx="2">
                  <c:v>AHS/BORG</c:v>
                </c:pt>
                <c:pt idx="3">
                  <c:v>BS/PTS</c:v>
                </c:pt>
                <c:pt idx="4">
                  <c:v>BMHS</c:v>
                </c:pt>
                <c:pt idx="5">
                  <c:v>Partner</c:v>
                </c:pt>
              </c:strCache>
            </c:strRef>
          </c:cat>
          <c:val>
            <c:numRef>
              <c:f>Tabelle1!$F$2:$F$7</c:f>
              <c:numCache>
                <c:formatCode>General</c:formatCode>
                <c:ptCount val="6"/>
                <c:pt idx="0">
                  <c:v>92</c:v>
                </c:pt>
                <c:pt idx="1">
                  <c:v>77</c:v>
                </c:pt>
                <c:pt idx="2">
                  <c:v>8</c:v>
                </c:pt>
                <c:pt idx="3">
                  <c:v>7</c:v>
                </c:pt>
                <c:pt idx="4">
                  <c:v>7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89-42B8-A58B-8943691CAB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100"/>
        <c:axId val="95160192"/>
        <c:axId val="95453568"/>
      </c:barChart>
      <c:catAx>
        <c:axId val="95160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5453568"/>
        <c:crosses val="autoZero"/>
        <c:auto val="1"/>
        <c:lblAlgn val="ctr"/>
        <c:lblOffset val="100"/>
        <c:noMultiLvlLbl val="0"/>
      </c:catAx>
      <c:valAx>
        <c:axId val="95453568"/>
        <c:scaling>
          <c:orientation val="minMax"/>
          <c:max val="50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516019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2200" b="0" i="0" u="none" strike="noStrike" kern="1200" cap="none" spc="0" normalizeH="0" baseline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Ubuntu"/>
                <a:ea typeface="+mn-ea"/>
                <a:cs typeface="+mn-cs"/>
              </a:defRPr>
            </a:pPr>
            <a:r>
              <a:rPr lang="en-US" sz="2200" b="0" i="0" u="none" strike="noStrike" kern="1200" cap="none" spc="0" normalizeH="0" baseline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Ubuntu"/>
                <a:ea typeface="+mn-ea"/>
                <a:cs typeface="+mn-cs"/>
              </a:rPr>
              <a:t>Genehmigte Aktivitäten Schulen/Bundesland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Schulen/Bundesland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Tabelle1!$A$2:$A$10</c:f>
              <c:strCache>
                <c:ptCount val="9"/>
                <c:pt idx="0">
                  <c:v>Wien</c:v>
                </c:pt>
                <c:pt idx="1">
                  <c:v>Burgenland</c:v>
                </c:pt>
                <c:pt idx="2">
                  <c:v>NÖ</c:v>
                </c:pt>
                <c:pt idx="3">
                  <c:v>OÖ</c:v>
                </c:pt>
                <c:pt idx="4">
                  <c:v>Stmk</c:v>
                </c:pt>
                <c:pt idx="5">
                  <c:v>Tirol</c:v>
                </c:pt>
                <c:pt idx="6">
                  <c:v>Kärnten</c:v>
                </c:pt>
                <c:pt idx="7">
                  <c:v>Salzburg</c:v>
                </c:pt>
                <c:pt idx="8">
                  <c:v>Vbg</c:v>
                </c:pt>
              </c:strCache>
            </c:strRef>
          </c:cat>
          <c:val>
            <c:numRef>
              <c:f>Tabelle1!$B$2:$B$10</c:f>
              <c:numCache>
                <c:formatCode>General</c:formatCode>
                <c:ptCount val="9"/>
                <c:pt idx="0">
                  <c:v>1625</c:v>
                </c:pt>
                <c:pt idx="1">
                  <c:v>1165</c:v>
                </c:pt>
                <c:pt idx="2">
                  <c:v>525</c:v>
                </c:pt>
                <c:pt idx="3">
                  <c:v>1144</c:v>
                </c:pt>
                <c:pt idx="4">
                  <c:v>887</c:v>
                </c:pt>
                <c:pt idx="5">
                  <c:v>784</c:v>
                </c:pt>
                <c:pt idx="6">
                  <c:v>449</c:v>
                </c:pt>
                <c:pt idx="7">
                  <c:v>233</c:v>
                </c:pt>
                <c:pt idx="8">
                  <c:v>420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89-4910-BA49-006AF5C014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100"/>
        <c:axId val="87381120"/>
        <c:axId val="87383424"/>
      </c:barChart>
      <c:catAx>
        <c:axId val="87381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7383424"/>
        <c:crosses val="autoZero"/>
        <c:auto val="1"/>
        <c:lblAlgn val="ctr"/>
        <c:lblOffset val="100"/>
        <c:noMultiLvlLbl val="0"/>
      </c:catAx>
      <c:valAx>
        <c:axId val="87383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738112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 algn="ctr" rtl="0">
              <a:defRPr lang="en-US" sz="2400" b="1" i="0" u="none" strike="noStrike" kern="1200" cap="none" spc="0" normalizeH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u="none" strike="noStrike" kern="1200" cap="none" spc="0" normalizeH="0" baseline="0" dirty="0" err="1">
                <a:solidFill>
                  <a:prstClr val="black"/>
                </a:solidFill>
                <a:latin typeface="+mn-lt"/>
                <a:ea typeface="+mn-ea"/>
                <a:cs typeface="+mn-cs"/>
              </a:rPr>
              <a:t>Worauf</a:t>
            </a:r>
            <a:r>
              <a:rPr lang="en-US" sz="2400" b="1" i="0" u="none" strike="noStrike" kern="1200" cap="none" spc="0" normalizeH="0" baseline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1" i="0" u="none" strike="noStrike" kern="1200" cap="none" spc="0" normalizeH="0" baseline="0" dirty="0" err="1">
                <a:solidFill>
                  <a:prstClr val="black"/>
                </a:solidFill>
                <a:latin typeface="+mn-lt"/>
                <a:ea typeface="+mn-ea"/>
                <a:cs typeface="+mn-cs"/>
              </a:rPr>
              <a:t>konzentrieren</a:t>
            </a:r>
            <a:r>
              <a:rPr lang="en-US" sz="2400" b="1" i="0" u="none" strike="noStrike" kern="1200" cap="none" spc="0" normalizeH="0" baseline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1" i="0" u="none" strike="noStrike" kern="1200" cap="none" spc="0" normalizeH="0" baseline="0" dirty="0" err="1">
                <a:solidFill>
                  <a:prstClr val="black"/>
                </a:solidFill>
                <a:latin typeface="+mn-lt"/>
                <a:ea typeface="+mn-ea"/>
                <a:cs typeface="+mn-cs"/>
              </a:rPr>
              <a:t>sich</a:t>
            </a:r>
            <a:r>
              <a:rPr lang="en-US" sz="2400" b="1" i="0" u="none" strike="noStrike" kern="1200" cap="none" spc="0" normalizeH="0" baseline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1" i="0" u="none" strike="noStrike" kern="1200" cap="none" spc="0" normalizeH="0" baseline="0" dirty="0" err="1">
                <a:solidFill>
                  <a:prstClr val="black"/>
                </a:solidFill>
                <a:latin typeface="+mn-lt"/>
                <a:ea typeface="+mn-ea"/>
                <a:cs typeface="+mn-cs"/>
              </a:rPr>
              <a:t>eEducation-Schulen</a:t>
            </a:r>
            <a:r>
              <a:rPr lang="en-US" sz="2400" b="1" i="0" u="none" strike="noStrike" kern="1200" cap="none" spc="0" normalizeH="0" baseline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?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55889451671223378"/>
          <c:y val="0.16653557029106303"/>
          <c:w val="0.37017586551862075"/>
          <c:h val="0.686511335046196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Anzahl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Tabelle1!$A$2:$A$10</c:f>
              <c:strCache>
                <c:ptCount val="9"/>
                <c:pt idx="0">
                  <c:v>Einsatz digitaler Medien im Unterricht</c:v>
                </c:pt>
                <c:pt idx="1">
                  <c:v>Schulentwicklung</c:v>
                </c:pt>
                <c:pt idx="2">
                  <c:v>Aktive Verbreitung von E-Learning in der Bildungslandschaft</c:v>
                </c:pt>
                <c:pt idx="3">
                  <c:v>Einsatz innovativer Lerntechnologien</c:v>
                </c:pt>
                <c:pt idx="4">
                  <c:v>Erwerb digitaler Kompetenzen</c:v>
                </c:pt>
                <c:pt idx="5">
                  <c:v>Einsatz innovativer u. inklusiver Lehrmethoden</c:v>
                </c:pt>
                <c:pt idx="6">
                  <c:v>Schulübergreifende Kooperation</c:v>
                </c:pt>
                <c:pt idx="7">
                  <c:v>Entwickeln und Erproben von E-Learning-Szenarien</c:v>
                </c:pt>
                <c:pt idx="8">
                  <c:v>Sonderbadges</c:v>
                </c:pt>
              </c:strCache>
            </c:strRef>
          </c:cat>
          <c:val>
            <c:numRef>
              <c:f>Tabelle1!#REF!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89-4910-BA49-006AF5C01465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Spalte1</c:v>
                </c:pt>
              </c:strCache>
            </c:strRef>
          </c:tx>
          <c:invertIfNegative val="0"/>
          <c:cat>
            <c:strRef>
              <c:f>Tabelle1!$A$2:$A$10</c:f>
              <c:strCache>
                <c:ptCount val="9"/>
                <c:pt idx="0">
                  <c:v>Einsatz digitaler Medien im Unterricht</c:v>
                </c:pt>
                <c:pt idx="1">
                  <c:v>Schulentwicklung</c:v>
                </c:pt>
                <c:pt idx="2">
                  <c:v>Aktive Verbreitung von E-Learning in der Bildungslandschaft</c:v>
                </c:pt>
                <c:pt idx="3">
                  <c:v>Einsatz innovativer Lerntechnologien</c:v>
                </c:pt>
                <c:pt idx="4">
                  <c:v>Erwerb digitaler Kompetenzen</c:v>
                </c:pt>
                <c:pt idx="5">
                  <c:v>Einsatz innovativer u. inklusiver Lehrmethoden</c:v>
                </c:pt>
                <c:pt idx="6">
                  <c:v>Schulübergreifende Kooperation</c:v>
                </c:pt>
                <c:pt idx="7">
                  <c:v>Entwickeln und Erproben von E-Learning-Szenarien</c:v>
                </c:pt>
                <c:pt idx="8">
                  <c:v>Sonderbadges</c:v>
                </c:pt>
              </c:strCache>
            </c:strRef>
          </c:cat>
          <c:val>
            <c:numRef>
              <c:f>Tabelle1!$B$2:$B$10</c:f>
              <c:numCache>
                <c:formatCode>General</c:formatCode>
                <c:ptCount val="9"/>
                <c:pt idx="0">
                  <c:v>2136</c:v>
                </c:pt>
                <c:pt idx="1">
                  <c:v>1829</c:v>
                </c:pt>
                <c:pt idx="2">
                  <c:v>774</c:v>
                </c:pt>
                <c:pt idx="3">
                  <c:v>683</c:v>
                </c:pt>
                <c:pt idx="4">
                  <c:v>553</c:v>
                </c:pt>
                <c:pt idx="5">
                  <c:v>444</c:v>
                </c:pt>
                <c:pt idx="6">
                  <c:v>298</c:v>
                </c:pt>
                <c:pt idx="7">
                  <c:v>315</c:v>
                </c:pt>
                <c:pt idx="8">
                  <c:v>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11-4E5A-BAB8-4EB031BA8E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axId val="114173440"/>
        <c:axId val="114174976"/>
      </c:barChart>
      <c:catAx>
        <c:axId val="114173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600"/>
            </a:pPr>
            <a:endParaRPr lang="de-DE"/>
          </a:p>
        </c:txPr>
        <c:crossAx val="114174976"/>
        <c:crosses val="autoZero"/>
        <c:auto val="1"/>
        <c:lblAlgn val="ctr"/>
        <c:lblOffset val="100"/>
        <c:noMultiLvlLbl val="0"/>
      </c:catAx>
      <c:valAx>
        <c:axId val="114174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de-DE"/>
          </a:p>
        </c:txPr>
        <c:crossAx val="11417344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 algn="ctr" rtl="0">
              <a:defRPr lang="en-US" sz="2200" b="0" i="0" u="none" strike="noStrike" kern="1200" cap="none" spc="0" normalizeH="0" baseline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Ubuntu"/>
                <a:ea typeface="+mn-ea"/>
                <a:cs typeface="+mn-cs"/>
              </a:defRPr>
            </a:pPr>
            <a:r>
              <a:rPr lang="en-US" sz="2200" b="0" i="0" u="none" strike="noStrike" kern="1200" cap="none" spc="0" normalizeH="0" baseline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Ubuntu"/>
                <a:ea typeface="+mn-ea"/>
                <a:cs typeface="+mn-cs"/>
              </a:rPr>
              <a:t>Beantragte</a:t>
            </a:r>
            <a:r>
              <a:rPr lang="en-US" sz="2200" b="0" i="0" u="none" strike="noStrike" kern="1200" cap="none" spc="0" normalizeH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Ubuntu"/>
                <a:ea typeface="+mn-ea"/>
                <a:cs typeface="+mn-cs"/>
              </a:rPr>
              <a:t> </a:t>
            </a:r>
            <a:r>
              <a:rPr lang="en-US" sz="2200" b="0" i="0" u="none" strike="noStrike" kern="1200" cap="none" spc="0" normalizeH="0" baseline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Ubuntu"/>
                <a:ea typeface="+mn-ea"/>
                <a:cs typeface="+mn-cs"/>
              </a:rPr>
              <a:t>schulinterne</a:t>
            </a:r>
            <a:r>
              <a:rPr lang="en-US" sz="2200" b="0" i="0" u="none" strike="noStrike" kern="1200" cap="none" spc="0" normalizeH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Ubuntu"/>
                <a:ea typeface="+mn-ea"/>
                <a:cs typeface="+mn-cs"/>
              </a:rPr>
              <a:t> </a:t>
            </a:r>
            <a:r>
              <a:rPr lang="en-US" sz="2200" b="0" i="0" u="none" strike="noStrike" kern="1200" cap="none" spc="0" normalizeH="0" baseline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Ubuntu"/>
                <a:ea typeface="+mn-ea"/>
                <a:cs typeface="+mn-cs"/>
              </a:rPr>
              <a:t>Lehrerfortbildungen</a:t>
            </a:r>
            <a:endParaRPr lang="en-US" sz="2200" b="0" i="0" u="none" strike="noStrike" kern="1200" cap="none" spc="0" normalizeH="0" baseline="0" dirty="0">
              <a:solidFill>
                <a:prstClr val="black">
                  <a:lumMod val="65000"/>
                  <a:lumOff val="35000"/>
                </a:prstClr>
              </a:solidFill>
              <a:latin typeface="Ubuntu"/>
              <a:ea typeface="+mn-ea"/>
              <a:cs typeface="+mn-cs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55889451671223378"/>
          <c:y val="0.16653557029106303"/>
          <c:w val="0.37017586551862075"/>
          <c:h val="0.686511335046196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Anzahl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Tabelle1!$A$2:$A$8</c:f>
              <c:strCache>
                <c:ptCount val="7"/>
                <c:pt idx="0">
                  <c:v>Einsatz digitaler Medien im Unterricht</c:v>
                </c:pt>
                <c:pt idx="1">
                  <c:v>Schulentwicklung</c:v>
                </c:pt>
                <c:pt idx="2">
                  <c:v>Aktive Verbreitung von E-Learning in der Bildungslandschaft</c:v>
                </c:pt>
                <c:pt idx="3">
                  <c:v>Einsatz innovativer Lerntechnologien</c:v>
                </c:pt>
                <c:pt idx="4">
                  <c:v>Erwerb digitaler Kompetenzen</c:v>
                </c:pt>
                <c:pt idx="5">
                  <c:v>Schulübergreifende Kooperation</c:v>
                </c:pt>
                <c:pt idx="6">
                  <c:v>Entwickeln und Erproben von E-Learning-Szenarien</c:v>
                </c:pt>
              </c:strCache>
            </c:str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40</c:v>
                </c:pt>
                <c:pt idx="1">
                  <c:v>25</c:v>
                </c:pt>
                <c:pt idx="2">
                  <c:v>2</c:v>
                </c:pt>
                <c:pt idx="3">
                  <c:v>10</c:v>
                </c:pt>
                <c:pt idx="4">
                  <c:v>7</c:v>
                </c:pt>
                <c:pt idx="5">
                  <c:v>4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89-4910-BA49-006AF5C014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axId val="114173440"/>
        <c:axId val="114174976"/>
      </c:barChart>
      <c:catAx>
        <c:axId val="114173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600"/>
            </a:pPr>
            <a:endParaRPr lang="de-DE"/>
          </a:p>
        </c:txPr>
        <c:crossAx val="114174976"/>
        <c:crosses val="autoZero"/>
        <c:auto val="1"/>
        <c:lblAlgn val="ctr"/>
        <c:lblOffset val="100"/>
        <c:noMultiLvlLbl val="0"/>
      </c:catAx>
      <c:valAx>
        <c:axId val="114174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de-DE"/>
          </a:p>
        </c:txPr>
        <c:crossAx val="11417344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de-D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40190-CA42-47B1-A3D1-062DE21FEA8C}" type="datetimeFigureOut">
              <a:rPr lang="de-DE" smtClean="0"/>
              <a:t>02.07.2017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477ED-50C6-402B-A73F-7CD29605CE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7699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Unterrichtsentwicklung, Schulentwicklung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477ED-50C6-402B-A73F-7CD29605CEC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6122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Beat </a:t>
            </a:r>
            <a:r>
              <a:rPr lang="de-DE" dirty="0" err="1"/>
              <a:t>Döbeli</a:t>
            </a:r>
            <a:r>
              <a:rPr lang="de-DE" dirty="0"/>
              <a:t>, PH Schwyz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477ED-50C6-402B-A73F-7CD29605CECE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6102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Beat </a:t>
            </a:r>
            <a:r>
              <a:rPr lang="de-DE" dirty="0" err="1"/>
              <a:t>Döbeli</a:t>
            </a:r>
            <a:r>
              <a:rPr lang="de-DE" dirty="0"/>
              <a:t>, PH Schwyz, Schnittmengen sind interessant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477ED-50C6-402B-A73F-7CD29605CECE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6771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Kompetenzraster zur Individualisierung!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477ED-50C6-402B-A73F-7CD29605CECE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008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Selbsteinschätzung, Fremdeinschätzung = Reflexion!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477ED-50C6-402B-A73F-7CD29605CECE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581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Timon</a:t>
            </a:r>
            <a:r>
              <a:rPr lang="de-DE" dirty="0"/>
              <a:t>, </a:t>
            </a:r>
            <a:r>
              <a:rPr lang="de-DE" dirty="0" err="1"/>
              <a:t>Json</a:t>
            </a:r>
            <a:r>
              <a:rPr lang="de-DE" dirty="0"/>
              <a:t>-File für Minecraft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477ED-50C6-402B-A73F-7CD29605CECE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1092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Bsp. Google/Apple Geschäftsmodelländerung, Bsp. Weltgrößte Taxifirma… Beat </a:t>
            </a:r>
            <a:r>
              <a:rPr lang="de-DE" dirty="0" err="1"/>
              <a:t>Döbeli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Google </a:t>
            </a:r>
            <a:r>
              <a:rPr lang="de-DE" dirty="0" err="1">
                <a:sym typeface="Wingdings" panose="05000000000000000000" pitchFamily="2" charset="2"/>
              </a:rPr>
              <a:t>Now</a:t>
            </a:r>
            <a:r>
              <a:rPr lang="de-DE" dirty="0">
                <a:sym typeface="Wingdings" panose="05000000000000000000" pitchFamily="2" charset="2"/>
              </a:rPr>
              <a:t>!</a:t>
            </a:r>
          </a:p>
          <a:p>
            <a:r>
              <a:rPr lang="de-DE" dirty="0"/>
              <a:t>Anthony </a:t>
            </a:r>
            <a:r>
              <a:rPr lang="de-DE" dirty="0" err="1"/>
              <a:t>Salcito</a:t>
            </a:r>
            <a:r>
              <a:rPr lang="de-DE" dirty="0"/>
              <a:t> – VP </a:t>
            </a:r>
            <a:r>
              <a:rPr lang="de-DE" dirty="0" err="1"/>
              <a:t>of</a:t>
            </a:r>
            <a:r>
              <a:rPr lang="de-DE" dirty="0"/>
              <a:t> Worldwide Education Microsoft</a:t>
            </a:r>
            <a:endParaRPr lang="de-DE" dirty="0">
              <a:sym typeface="Wingdings" panose="05000000000000000000" pitchFamily="2" charset="2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477ED-50C6-402B-A73F-7CD29605CECE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8421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C77B3-941D-4562-976E-43033C38FFA1}" type="datetimeFigureOut">
              <a:rPr lang="de-DE" smtClean="0"/>
              <a:t>02.07.2017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DEEA-0186-498C-885D-52BC0BEC9E58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95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C77B3-941D-4562-976E-43033C38FFA1}" type="datetimeFigureOut">
              <a:rPr lang="de-DE" smtClean="0"/>
              <a:t>02.07.2017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DEEA-0186-498C-885D-52BC0BEC9E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582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C77B3-941D-4562-976E-43033C38FFA1}" type="datetimeFigureOut">
              <a:rPr lang="de-DE" smtClean="0"/>
              <a:t>02.07.2017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DEEA-0186-498C-885D-52BC0BEC9E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3818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44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C77B3-941D-4562-976E-43033C38FFA1}" type="datetimeFigureOut">
              <a:rPr lang="de-DE" smtClean="0"/>
              <a:t>02.07.2017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DEEA-0186-498C-885D-52BC0BEC9E58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90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C77B3-941D-4562-976E-43033C38FFA1}" type="datetimeFigureOut">
              <a:rPr lang="de-DE" smtClean="0"/>
              <a:t>02.07.2017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DEEA-0186-498C-885D-52BC0BEC9E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4831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C77B3-941D-4562-976E-43033C38FFA1}" type="datetimeFigureOut">
              <a:rPr lang="de-DE" smtClean="0"/>
              <a:t>02.07.2017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DEEA-0186-498C-885D-52BC0BEC9E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696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C77B3-941D-4562-976E-43033C38FFA1}" type="datetimeFigureOut">
              <a:rPr lang="de-DE" smtClean="0"/>
              <a:t>02.07.2017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DEEA-0186-498C-885D-52BC0BEC9E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6879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C77B3-941D-4562-976E-43033C38FFA1}" type="datetimeFigureOut">
              <a:rPr lang="de-DE" smtClean="0"/>
              <a:t>02.07.2017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DEEA-0186-498C-885D-52BC0BEC9E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0524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C77B3-941D-4562-976E-43033C38FFA1}" type="datetimeFigureOut">
              <a:rPr lang="de-DE" smtClean="0"/>
              <a:t>02.07.2017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DEEA-0186-498C-885D-52BC0BEC9E58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26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C77B3-941D-4562-976E-43033C38FFA1}" type="datetimeFigureOut">
              <a:rPr lang="de-DE" smtClean="0"/>
              <a:t>02.07.2017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DEEA-0186-498C-885D-52BC0BEC9E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487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C77B3-941D-4562-976E-43033C38FFA1}" type="datetimeFigureOut">
              <a:rPr lang="de-DE" smtClean="0"/>
              <a:t>02.07.2017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DEEA-0186-498C-885D-52BC0BEC9E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536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C77B3-941D-4562-976E-43033C38FFA1}" type="datetimeFigureOut">
              <a:rPr lang="de-DE" smtClean="0"/>
              <a:t>02.07.2017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4DEEA-0186-498C-885D-52BC0BEC9E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590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oltrainers.at/" TargetMode="External"/><Relationship Id="rId3" Type="http://schemas.openxmlformats.org/officeDocument/2006/relationships/image" Target="../media/image20.png"/><Relationship Id="rId7" Type="http://schemas.openxmlformats.org/officeDocument/2006/relationships/hyperlink" Target="https://eeducation.at/index.php?id=155&amp;L=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ezeps.at/" TargetMode="External"/><Relationship Id="rId5" Type="http://schemas.openxmlformats.org/officeDocument/2006/relationships/hyperlink" Target="http://www.epop.at/" TargetMode="External"/><Relationship Id="rId4" Type="http://schemas.openxmlformats.org/officeDocument/2006/relationships/hyperlink" Target="https://msp2l1160225102310.blob.core.windows.net/ms-p2-l1-160225-1023-13-assets/Competency_Wheel_en-US.pdf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635405" y="3933715"/>
            <a:ext cx="5599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sz="2400" dirty="0">
              <a:solidFill>
                <a:schemeClr val="bg1"/>
              </a:solidFill>
              <a:latin typeface="Ubuntu" panose="020B0504030602030204" pitchFamily="34" charset="0"/>
            </a:endParaRPr>
          </a:p>
          <a:p>
            <a:r>
              <a:rPr lang="de-AT" sz="3600" b="1" dirty="0" err="1">
                <a:solidFill>
                  <a:schemeClr val="bg1"/>
                </a:solidFill>
                <a:latin typeface="Ubuntu" panose="020B0504030602030204" pitchFamily="34" charset="0"/>
              </a:rPr>
              <a:t>eEducation</a:t>
            </a:r>
            <a:r>
              <a:rPr lang="de-AT" sz="3600" b="1" dirty="0">
                <a:solidFill>
                  <a:schemeClr val="bg1"/>
                </a:solidFill>
                <a:latin typeface="Ubuntu" panose="020B0504030602030204" pitchFamily="34" charset="0"/>
              </a:rPr>
              <a:t> wirkt!</a:t>
            </a:r>
          </a:p>
        </p:txBody>
      </p:sp>
    </p:spTree>
    <p:extLst>
      <p:ext uri="{BB962C8B-B14F-4D97-AF65-F5344CB8AC3E}">
        <p14:creationId xmlns:p14="http://schemas.microsoft.com/office/powerpoint/2010/main" val="2217274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635405" y="3933715"/>
            <a:ext cx="5599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sz="2400" dirty="0">
              <a:solidFill>
                <a:schemeClr val="bg1"/>
              </a:solidFill>
              <a:latin typeface="Ubuntu" panose="020B0504030602030204" pitchFamily="34" charset="0"/>
            </a:endParaRPr>
          </a:p>
          <a:p>
            <a:r>
              <a:rPr lang="de-AT" sz="3600" b="1" dirty="0" err="1">
                <a:solidFill>
                  <a:schemeClr val="bg1"/>
                </a:solidFill>
                <a:latin typeface="Ubuntu" panose="020B0504030602030204" pitchFamily="34" charset="0"/>
              </a:rPr>
              <a:t>eEducation</a:t>
            </a:r>
            <a:r>
              <a:rPr lang="de-AT" sz="3600" b="1" dirty="0">
                <a:solidFill>
                  <a:schemeClr val="bg1"/>
                </a:solidFill>
                <a:latin typeface="Ubuntu" panose="020B0504030602030204" pitchFamily="34" charset="0"/>
              </a:rPr>
              <a:t> wirkt?</a:t>
            </a:r>
          </a:p>
        </p:txBody>
      </p:sp>
    </p:spTree>
    <p:extLst>
      <p:ext uri="{BB962C8B-B14F-4D97-AF65-F5344CB8AC3E}">
        <p14:creationId xmlns:p14="http://schemas.microsoft.com/office/powerpoint/2010/main" val="3572250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05" y="701143"/>
            <a:ext cx="7781383" cy="54716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125" y="449799"/>
            <a:ext cx="3908729" cy="742898"/>
          </a:xfrm>
        </p:spPr>
        <p:txBody>
          <a:bodyPr/>
          <a:lstStyle/>
          <a:p>
            <a:r>
              <a:rPr lang="de-AT" sz="3600" dirty="0">
                <a:latin typeface="Ubuntu" panose="020B0504030602030204" pitchFamily="34" charset="0"/>
              </a:rPr>
              <a:t>TPACK Modell</a:t>
            </a:r>
            <a:endParaRPr lang="de-DE" sz="3600" dirty="0">
              <a:latin typeface="Ubuntu" panose="020B050403060203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994231" y="821248"/>
            <a:ext cx="41977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Relevanz von Wissen über Technologie und wie sich dieses sinnhaft mit Pädagogik und fachspezifischen Kompetenzen zu einer Einheit zusammenfügen muss.</a:t>
            </a:r>
          </a:p>
        </p:txBody>
      </p:sp>
      <p:sp>
        <p:nvSpPr>
          <p:cNvPr id="11" name="Rechteck 10"/>
          <p:cNvSpPr/>
          <p:nvPr/>
        </p:nvSpPr>
        <p:spPr>
          <a:xfrm>
            <a:off x="7994231" y="3267673"/>
            <a:ext cx="12677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/>
              <a:t>Lee </a:t>
            </a:r>
            <a:r>
              <a:rPr lang="de-DE" sz="1600" dirty="0" err="1"/>
              <a:t>Shulman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579955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05" y="701143"/>
            <a:ext cx="7781383" cy="54716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125" y="449799"/>
            <a:ext cx="3908729" cy="742898"/>
          </a:xfrm>
        </p:spPr>
        <p:txBody>
          <a:bodyPr/>
          <a:lstStyle/>
          <a:p>
            <a:r>
              <a:rPr lang="de-AT" sz="3600" dirty="0">
                <a:latin typeface="Ubuntu" panose="020B0504030602030204" pitchFamily="34" charset="0"/>
              </a:rPr>
              <a:t>TPACK Modell</a:t>
            </a:r>
            <a:endParaRPr lang="de-DE" sz="3600" dirty="0">
              <a:latin typeface="Ubuntu" panose="020B050403060203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994231" y="821248"/>
            <a:ext cx="419776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Schnittmengen</a:t>
            </a:r>
          </a:p>
          <a:p>
            <a:endParaRPr lang="de-DE" b="1" dirty="0"/>
          </a:p>
          <a:p>
            <a:r>
              <a:rPr lang="de-DE" b="1" dirty="0"/>
              <a:t>TPK: Technisch-Pädagogische Kenntnisse</a:t>
            </a:r>
            <a:br>
              <a:rPr lang="de-DE" b="1" dirty="0"/>
            </a:br>
            <a:r>
              <a:rPr lang="de-DE" dirty="0"/>
              <a:t>Wie kann man Inhalte leichter zugänglich machen?</a:t>
            </a:r>
            <a:br>
              <a:rPr lang="de-DE" b="1" dirty="0"/>
            </a:br>
            <a:br>
              <a:rPr lang="de-DE" dirty="0"/>
            </a:br>
            <a:r>
              <a:rPr lang="de-DE" b="1" dirty="0"/>
              <a:t>TCK: Technik-Content-Kenntnisse</a:t>
            </a:r>
            <a:br>
              <a:rPr lang="de-DE" b="1" dirty="0"/>
            </a:br>
            <a:r>
              <a:rPr lang="de-DE" dirty="0"/>
              <a:t>Wann ist es sinnstiftend und lernfördernd, Inhalte mit technischen Mitteln zu vermitteln?</a:t>
            </a:r>
            <a:br>
              <a:rPr lang="de-DE" dirty="0"/>
            </a:br>
            <a:endParaRPr lang="de-DE" dirty="0"/>
          </a:p>
          <a:p>
            <a:r>
              <a:rPr lang="de-DE" b="1" dirty="0"/>
              <a:t>PCK: Pädagogisch-Inhaltliche Kenntnisse</a:t>
            </a:r>
            <a:br>
              <a:rPr lang="de-DE" b="1" dirty="0"/>
            </a:br>
            <a:r>
              <a:rPr lang="de-DE" dirty="0"/>
              <a:t>Diese erlauben die Entscheidung über sinnvolle Verbindungen von Didaktik und Inhalt.</a:t>
            </a:r>
          </a:p>
        </p:txBody>
      </p:sp>
    </p:spTree>
    <p:extLst>
      <p:ext uri="{BB962C8B-B14F-4D97-AF65-F5344CB8AC3E}">
        <p14:creationId xmlns:p14="http://schemas.microsoft.com/office/powerpoint/2010/main" val="163679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" t="2273" r="1012" b="1652"/>
          <a:stretch/>
        </p:blipFill>
        <p:spPr>
          <a:xfrm>
            <a:off x="2183286" y="418520"/>
            <a:ext cx="7755147" cy="4360512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2402002" y="4779032"/>
            <a:ext cx="1380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Ersatz ohne </a:t>
            </a:r>
            <a:br>
              <a:rPr lang="de-DE" b="1" dirty="0"/>
            </a:br>
            <a:r>
              <a:rPr lang="de-DE" b="1" dirty="0"/>
              <a:t>funktionelle Änderung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240992" y="4779032"/>
            <a:ext cx="1600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Ersatz mit</a:t>
            </a:r>
          </a:p>
          <a:p>
            <a:r>
              <a:rPr lang="de-DE" b="1" dirty="0"/>
              <a:t>funktioneller Verbesserung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112025" y="4779032"/>
            <a:ext cx="1612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Neugestaltung</a:t>
            </a:r>
          </a:p>
          <a:p>
            <a:r>
              <a:rPr lang="de-DE" b="1" dirty="0"/>
              <a:t>von Lernaufgaben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11358" y="4779032"/>
            <a:ext cx="178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Technologie als…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8295994" y="4779032"/>
            <a:ext cx="15044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Entwicklung bisher</a:t>
            </a:r>
          </a:p>
          <a:p>
            <a:r>
              <a:rPr lang="de-DE" b="1" dirty="0"/>
              <a:t>nicht möglicher Lernaufgaben</a:t>
            </a:r>
          </a:p>
        </p:txBody>
      </p:sp>
    </p:spTree>
    <p:extLst>
      <p:ext uri="{BB962C8B-B14F-4D97-AF65-F5344CB8AC3E}">
        <p14:creationId xmlns:p14="http://schemas.microsoft.com/office/powerpoint/2010/main" val="3445454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222" y="964347"/>
            <a:ext cx="9291234" cy="5078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feld 3"/>
          <p:cNvSpPr txBox="1"/>
          <p:nvPr/>
        </p:nvSpPr>
        <p:spPr>
          <a:xfrm>
            <a:off x="359701" y="314325"/>
            <a:ext cx="10032074" cy="96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de-AT" sz="3600" dirty="0">
                <a:latin typeface="Ubuntu" panose="020B0504030602030204" pitchFamily="34" charset="0"/>
                <a:ea typeface="+mj-ea"/>
                <a:cs typeface="+mj-cs"/>
              </a:rPr>
              <a:t>Selbststeuerung mit Kompetenzrastern</a:t>
            </a:r>
          </a:p>
          <a:p>
            <a:endParaRPr lang="de-AT" sz="2400" dirty="0">
              <a:solidFill>
                <a:schemeClr val="accent3">
                  <a:lumMod val="75000"/>
                </a:schemeClr>
              </a:solidFill>
              <a:latin typeface="Klavik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744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4"/>
          <a:stretch/>
        </p:blipFill>
        <p:spPr>
          <a:xfrm>
            <a:off x="1196393" y="549917"/>
            <a:ext cx="9423982" cy="5319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6393" y="2832348"/>
            <a:ext cx="10220770" cy="307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896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9"/>
          <a:stretch/>
        </p:blipFill>
        <p:spPr>
          <a:xfrm>
            <a:off x="1241125" y="751037"/>
            <a:ext cx="9844101" cy="4967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7147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734" y="1132633"/>
            <a:ext cx="6250332" cy="4685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95" y="548927"/>
            <a:ext cx="7989381" cy="5268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103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4" y="575257"/>
            <a:ext cx="8277225" cy="533856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191" y="945529"/>
            <a:ext cx="6812584" cy="463582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0900" y="1040779"/>
            <a:ext cx="4723449" cy="3257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9838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3458" y="499655"/>
            <a:ext cx="4676647" cy="5613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539" y="499654"/>
            <a:ext cx="4436669" cy="5357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9424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1289" y="382387"/>
            <a:ext cx="7539990" cy="786058"/>
          </a:xfrm>
        </p:spPr>
        <p:txBody>
          <a:bodyPr>
            <a:normAutofit/>
          </a:bodyPr>
          <a:lstStyle/>
          <a:p>
            <a:r>
              <a:rPr lang="de-DE" sz="3600" dirty="0">
                <a:latin typeface="Ubuntu" panose="020B0504030602030204" pitchFamily="34" charset="0"/>
              </a:rPr>
              <a:t>Statistiken/Facts</a:t>
            </a:r>
            <a:endParaRPr lang="de-AT" sz="3600" dirty="0">
              <a:latin typeface="Ubuntu" panose="020B0504030602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619251" y="1820394"/>
            <a:ext cx="9566246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AT" sz="2800" dirty="0">
                <a:ea typeface="Source Sans Pro Light" panose="020B0403030403020204" pitchFamily="34" charset="0"/>
                <a:cs typeface="Arial" panose="020B0604020202020204" pitchFamily="34" charset="0"/>
              </a:rPr>
              <a:t>Verifizierte </a:t>
            </a:r>
            <a:r>
              <a:rPr lang="de-AT" sz="2800" dirty="0" err="1">
                <a:ea typeface="Source Sans Pro Light" panose="020B0403030403020204" pitchFamily="34" charset="0"/>
                <a:cs typeface="Arial" panose="020B0604020202020204" pitchFamily="34" charset="0"/>
              </a:rPr>
              <a:t>Expert.Schulen</a:t>
            </a:r>
            <a:r>
              <a:rPr lang="de-AT" sz="2800" dirty="0">
                <a:ea typeface="Source Sans Pro Light" panose="020B0403030403020204" pitchFamily="34" charset="0"/>
                <a:cs typeface="Arial" panose="020B0604020202020204" pitchFamily="34" charset="0"/>
              </a:rPr>
              <a:t>: 727</a:t>
            </a:r>
          </a:p>
          <a:p>
            <a:pPr marL="34290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AT" sz="2800" dirty="0">
                <a:ea typeface="Source Sans Pro Light" panose="020B0403030403020204" pitchFamily="34" charset="0"/>
                <a:cs typeface="Arial" panose="020B0604020202020204" pitchFamily="34" charset="0"/>
              </a:rPr>
              <a:t>Verifizierte </a:t>
            </a:r>
            <a:r>
              <a:rPr lang="de-AT" sz="2800" dirty="0" err="1">
                <a:ea typeface="Source Sans Pro Light" panose="020B0403030403020204" pitchFamily="34" charset="0"/>
                <a:cs typeface="Arial" panose="020B0604020202020204" pitchFamily="34" charset="0"/>
              </a:rPr>
              <a:t>Member.Schulen</a:t>
            </a:r>
            <a:r>
              <a:rPr lang="de-AT" sz="2800" dirty="0">
                <a:ea typeface="Source Sans Pro Light" panose="020B0403030403020204" pitchFamily="34" charset="0"/>
                <a:cs typeface="Arial" panose="020B0604020202020204" pitchFamily="34" charset="0"/>
              </a:rPr>
              <a:t>: 771</a:t>
            </a:r>
          </a:p>
          <a:p>
            <a:pPr marL="34290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AT" sz="2800" dirty="0">
                <a:ea typeface="Source Sans Pro Light" panose="020B0403030403020204" pitchFamily="34" charset="0"/>
                <a:cs typeface="Arial" panose="020B0604020202020204" pitchFamily="34" charset="0"/>
              </a:rPr>
              <a:t>Registrierungsmöglichkeit für </a:t>
            </a:r>
            <a:r>
              <a:rPr lang="de-AT" sz="2800" dirty="0" err="1">
                <a:ea typeface="Source Sans Pro Light" panose="020B0403030403020204" pitchFamily="34" charset="0"/>
                <a:cs typeface="Arial" panose="020B0604020202020204" pitchFamily="34" charset="0"/>
              </a:rPr>
              <a:t>Member.Schulen</a:t>
            </a:r>
            <a:r>
              <a:rPr lang="de-AT" sz="2800" dirty="0">
                <a:ea typeface="Source Sans Pro Light" panose="020B0403030403020204" pitchFamily="34" charset="0"/>
                <a:cs typeface="Arial" panose="020B0604020202020204" pitchFamily="34" charset="0"/>
              </a:rPr>
              <a:t> seit: Okt. 2016</a:t>
            </a:r>
          </a:p>
          <a:p>
            <a:pPr marL="34290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AT" sz="2800" dirty="0">
                <a:ea typeface="Source Sans Pro Light" panose="020B0403030403020204" pitchFamily="34" charset="0"/>
                <a:cs typeface="Arial" panose="020B0604020202020204" pitchFamily="34" charset="0"/>
              </a:rPr>
              <a:t>von 400 auf ~1500 Schulen im Netzwerk</a:t>
            </a:r>
          </a:p>
          <a:p>
            <a:pPr marL="34290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AT" sz="2800" dirty="0">
                <a:ea typeface="Source Sans Pro Light" panose="020B0403030403020204" pitchFamily="34" charset="0"/>
                <a:cs typeface="Arial" panose="020B0604020202020204" pitchFamily="34" charset="0"/>
              </a:rPr>
              <a:t>seitdem 3500 User in zentraler Verwaltung (Office365)</a:t>
            </a:r>
          </a:p>
          <a:p>
            <a:pPr marL="34290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AT" sz="2800" dirty="0">
                <a:ea typeface="Source Sans Pro Light" panose="020B0403030403020204" pitchFamily="34" charset="0"/>
                <a:cs typeface="Arial" panose="020B0604020202020204" pitchFamily="34" charset="0"/>
              </a:rPr>
              <a:t>&gt; 7900 Aktivitäten</a:t>
            </a:r>
          </a:p>
          <a:p>
            <a:pPr marL="34290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de-AT" sz="1900" dirty="0"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794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5025"/>
          </a:xfrm>
        </p:spPr>
        <p:txBody>
          <a:bodyPr/>
          <a:lstStyle/>
          <a:p>
            <a:r>
              <a:rPr lang="de-AT" sz="3600" dirty="0">
                <a:latin typeface="Ubuntu" panose="020B0504030602030204" pitchFamily="34" charset="0"/>
              </a:rPr>
              <a:t>Entwicklung </a:t>
            </a:r>
            <a:r>
              <a:rPr lang="de-AT" sz="3600" dirty="0" err="1">
                <a:latin typeface="Ubuntu" panose="020B0504030602030204" pitchFamily="34" charset="0"/>
              </a:rPr>
              <a:t>eDidaktischer</a:t>
            </a:r>
            <a:r>
              <a:rPr lang="de-AT" sz="3600" dirty="0">
                <a:latin typeface="Ubuntu" panose="020B0504030602030204" pitchFamily="34" charset="0"/>
              </a:rPr>
              <a:t> Ansätze</a:t>
            </a:r>
            <a:endParaRPr lang="de-DE" sz="3600" dirty="0">
              <a:latin typeface="Ubuntu" panose="020B0504030602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049915"/>
            <a:ext cx="10515600" cy="1304182"/>
          </a:xfrm>
        </p:spPr>
        <p:txBody>
          <a:bodyPr/>
          <a:lstStyle/>
          <a:p>
            <a:pPr marL="0" indent="0">
              <a:buNone/>
            </a:pPr>
            <a:r>
              <a:rPr lang="de-AT" dirty="0"/>
              <a:t>Steigerung der digitalen u. informatischen Kompetenzen bei</a:t>
            </a:r>
          </a:p>
          <a:p>
            <a:pPr lvl="1"/>
            <a:r>
              <a:rPr lang="de-AT" dirty="0"/>
              <a:t>Lehrer/innen für</a:t>
            </a:r>
          </a:p>
          <a:p>
            <a:pPr lvl="1"/>
            <a:r>
              <a:rPr lang="de-AT" dirty="0"/>
              <a:t>Schüler/innen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838200" y="1134477"/>
            <a:ext cx="10515600" cy="1304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dirty="0">
                <a:latin typeface="Ubuntu" panose="020B0504030602030204" pitchFamily="34" charset="0"/>
              </a:rPr>
              <a:t>(</a:t>
            </a:r>
            <a:r>
              <a:rPr lang="de-AT" dirty="0" err="1">
                <a:latin typeface="Ubuntu" panose="020B0504030602030204" pitchFamily="34" charset="0"/>
              </a:rPr>
              <a:t>eEducation</a:t>
            </a:r>
            <a:r>
              <a:rPr lang="de-AT" dirty="0">
                <a:latin typeface="Ubuntu" panose="020B0504030602030204" pitchFamily="34" charset="0"/>
              </a:rPr>
              <a:t> als Lehrer/innen-Fortbildungs-Initiative)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3825" y="2630690"/>
            <a:ext cx="7708594" cy="314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219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42925" y="400050"/>
            <a:ext cx="9648795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de-DE" sz="3600" dirty="0">
                <a:latin typeface="Ubuntu" panose="020B0504030602030204" pitchFamily="34" charset="0"/>
                <a:ea typeface="+mj-ea"/>
                <a:cs typeface="+mj-cs"/>
              </a:rPr>
              <a:t>Konzentration auf das Nichtautomatisierbare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00493" y="1043681"/>
            <a:ext cx="4134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latin typeface="Ubuntu" panose="020B0504030602030204" pitchFamily="34" charset="0"/>
              </a:rPr>
              <a:t>… somit überfachlich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8438" y="1578634"/>
            <a:ext cx="4701204" cy="4321647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647621" y="514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>
                <a:hlinkClick r:id="rId4"/>
              </a:rPr>
              <a:t>https://msp2l1160225102310.blob.core.windows.net/ms-p2-l1-160225-1023-13-assets/Competency_Wheel_en-US.pdf</a:t>
            </a:r>
            <a:r>
              <a:rPr lang="de-DE" dirty="0"/>
              <a:t> </a:t>
            </a:r>
          </a:p>
        </p:txBody>
      </p:sp>
      <p:sp>
        <p:nvSpPr>
          <p:cNvPr id="6" name="Rechteck 5"/>
          <p:cNvSpPr/>
          <p:nvPr/>
        </p:nvSpPr>
        <p:spPr>
          <a:xfrm>
            <a:off x="656888" y="4772337"/>
            <a:ext cx="3038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Microsoft Competence Wheel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47621" y="3812815"/>
            <a:ext cx="40873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Soziale, digitale, personale Kompetenzen</a:t>
            </a:r>
            <a:endParaRPr lang="de-DE" b="1" dirty="0">
              <a:hlinkClick r:id="rId5"/>
            </a:endParaRPr>
          </a:p>
          <a:p>
            <a:r>
              <a:rPr lang="de-DE" dirty="0">
                <a:hlinkClick r:id="rId5"/>
              </a:rPr>
              <a:t>www.epop.at</a:t>
            </a:r>
            <a:r>
              <a:rPr lang="de-DE" dirty="0"/>
              <a:t>, </a:t>
            </a:r>
            <a:r>
              <a:rPr lang="de-DE" dirty="0">
                <a:hlinkClick r:id="rId6"/>
              </a:rPr>
              <a:t>www.oezeps.at</a:t>
            </a:r>
            <a:r>
              <a:rPr lang="de-DE" dirty="0"/>
              <a:t> </a:t>
            </a:r>
          </a:p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56888" y="2142995"/>
            <a:ext cx="4508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eEducation</a:t>
            </a:r>
            <a:r>
              <a:rPr lang="de-DE" b="1" dirty="0"/>
              <a:t> Qualitätsmatrix</a:t>
            </a:r>
            <a:endParaRPr lang="de-DE" b="1" dirty="0">
              <a:hlinkClick r:id="rId5"/>
            </a:endParaRPr>
          </a:p>
          <a:p>
            <a:r>
              <a:rPr lang="de-DE" dirty="0">
                <a:hlinkClick r:id="rId7"/>
              </a:rPr>
              <a:t>https://eeducation.at/index.php?id=155&amp;L=0</a:t>
            </a:r>
            <a:r>
              <a:rPr lang="de-DE" dirty="0"/>
              <a:t>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E699CCF-8731-4AD5-9765-C18A429AA7ED}"/>
              </a:ext>
            </a:extLst>
          </p:cNvPr>
          <p:cNvSpPr txBox="1"/>
          <p:nvPr/>
        </p:nvSpPr>
        <p:spPr>
          <a:xfrm>
            <a:off x="656888" y="2969290"/>
            <a:ext cx="3040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Co-Operatives Offenes Lernen</a:t>
            </a:r>
            <a:endParaRPr lang="de-DE" b="1" dirty="0">
              <a:hlinkClick r:id="rId5"/>
            </a:endParaRPr>
          </a:p>
          <a:p>
            <a:r>
              <a:rPr lang="de-DE" dirty="0">
                <a:hlinkClick r:id="rId8"/>
              </a:rPr>
              <a:t>www.cooltrainers.at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4989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1559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1574512048"/>
              </p:ext>
            </p:extLst>
          </p:nvPr>
        </p:nvGraphicFramePr>
        <p:xfrm>
          <a:off x="2955731" y="1304925"/>
          <a:ext cx="6874069" cy="4528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9333146" y="5846318"/>
            <a:ext cx="5790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/>
              <a:t>n=7927</a:t>
            </a:r>
            <a:endParaRPr lang="de-DE" sz="10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01289" y="382387"/>
            <a:ext cx="7539990" cy="786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>
                <a:latin typeface="Ubuntu" panose="020B0504030602030204" pitchFamily="34" charset="0"/>
              </a:rPr>
              <a:t>Statistiken/Facts</a:t>
            </a:r>
            <a:endParaRPr lang="de-AT" sz="36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994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3012282488"/>
              </p:ext>
            </p:extLst>
          </p:nvPr>
        </p:nvGraphicFramePr>
        <p:xfrm>
          <a:off x="928964" y="1314035"/>
          <a:ext cx="9305926" cy="4127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9639855" y="5587080"/>
            <a:ext cx="595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/>
              <a:t>N=1498</a:t>
            </a:r>
            <a:endParaRPr lang="de-DE" sz="10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801289" y="382387"/>
            <a:ext cx="7539990" cy="786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>
                <a:latin typeface="Ubuntu" panose="020B0504030602030204" pitchFamily="34" charset="0"/>
              </a:rPr>
              <a:t>Statistiken/Facts</a:t>
            </a:r>
            <a:endParaRPr lang="de-AT" sz="36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22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2430322749"/>
              </p:ext>
            </p:extLst>
          </p:nvPr>
        </p:nvGraphicFramePr>
        <p:xfrm>
          <a:off x="2113189" y="1168445"/>
          <a:ext cx="8354786" cy="4603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9956287" y="5859953"/>
            <a:ext cx="595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/>
              <a:t>N=1498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801289" y="382387"/>
            <a:ext cx="7539990" cy="786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>
                <a:latin typeface="Ubuntu" panose="020B0504030602030204" pitchFamily="34" charset="0"/>
              </a:rPr>
              <a:t>Statistiken/Facts</a:t>
            </a:r>
            <a:endParaRPr lang="de-AT" sz="36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58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1375460235"/>
              </p:ext>
            </p:extLst>
          </p:nvPr>
        </p:nvGraphicFramePr>
        <p:xfrm>
          <a:off x="2124075" y="1168445"/>
          <a:ext cx="7875749" cy="4522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9420819" y="5788114"/>
            <a:ext cx="5790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/>
              <a:t>n=7232</a:t>
            </a:r>
            <a:endParaRPr lang="de-DE" sz="10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801289" y="382387"/>
            <a:ext cx="7539990" cy="786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>
                <a:latin typeface="Ubuntu" panose="020B0504030602030204" pitchFamily="34" charset="0"/>
              </a:rPr>
              <a:t>Statistiken/Facts</a:t>
            </a:r>
            <a:endParaRPr lang="de-AT" sz="36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687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Statistiken/Facts</a:t>
            </a:r>
            <a:endParaRPr lang="de-AT" dirty="0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4052202055"/>
              </p:ext>
            </p:extLst>
          </p:nvPr>
        </p:nvGraphicFramePr>
        <p:xfrm>
          <a:off x="495759" y="1605454"/>
          <a:ext cx="11002177" cy="4122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0902901" y="5820935"/>
            <a:ext cx="595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/>
              <a:t>N=7253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046963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3920470017"/>
              </p:ext>
            </p:extLst>
          </p:nvPr>
        </p:nvGraphicFramePr>
        <p:xfrm>
          <a:off x="971550" y="1333500"/>
          <a:ext cx="10163175" cy="4394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0606365" y="5770319"/>
            <a:ext cx="463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/>
              <a:t>N=94</a:t>
            </a:r>
            <a:endParaRPr lang="de-DE" sz="10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801289" y="382387"/>
            <a:ext cx="7539990" cy="786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>
                <a:latin typeface="Ubuntu" panose="020B0504030602030204" pitchFamily="34" charset="0"/>
              </a:rPr>
              <a:t>Statistiken/Facts</a:t>
            </a:r>
            <a:endParaRPr lang="de-AT" sz="36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102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1928" y="382857"/>
            <a:ext cx="7539990" cy="786058"/>
          </a:xfrm>
        </p:spPr>
        <p:txBody>
          <a:bodyPr>
            <a:normAutofit/>
          </a:bodyPr>
          <a:lstStyle/>
          <a:p>
            <a:r>
              <a:rPr lang="de-DE" sz="3600" dirty="0">
                <a:latin typeface="Ubuntu" panose="020B0504030602030204" pitchFamily="34" charset="0"/>
              </a:rPr>
              <a:t>Ziele/Themen</a:t>
            </a:r>
            <a:endParaRPr lang="de-AT" sz="3600" dirty="0">
              <a:latin typeface="Ubuntu" panose="020B0504030602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191927" y="1261948"/>
            <a:ext cx="10256733" cy="3765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AT" sz="2400" dirty="0">
                <a:ea typeface="Source Sans Pro Light" panose="020B0403030403020204" pitchFamily="34" charset="0"/>
                <a:cs typeface="Arial" panose="020B0604020202020204" pitchFamily="34" charset="0"/>
              </a:rPr>
              <a:t>in die Breite kommen (&gt; 2000 Schulen in 2 Jahren)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AT" sz="2400" dirty="0">
                <a:ea typeface="Source Sans Pro Light" panose="020B0403030403020204" pitchFamily="34" charset="0"/>
                <a:cs typeface="Arial" panose="020B0604020202020204" pitchFamily="34" charset="0"/>
              </a:rPr>
              <a:t>~ ca. 1/3 aller Schulen Österreichs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de-AT" sz="2400" dirty="0"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AT" sz="2400" dirty="0">
                <a:ea typeface="Source Sans Pro Light" panose="020B0403030403020204" pitchFamily="34" charset="0"/>
                <a:cs typeface="Arial" panose="020B0604020202020204" pitchFamily="34" charset="0"/>
              </a:rPr>
              <a:t>Weitere Themen:</a:t>
            </a:r>
          </a:p>
          <a:p>
            <a:pPr marL="800100" lvl="1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AT" sz="2400" dirty="0">
                <a:ea typeface="Source Sans Pro Light" panose="020B0403030403020204" pitchFamily="34" charset="0"/>
                <a:cs typeface="Arial" panose="020B0604020202020204" pitchFamily="34" charset="0"/>
              </a:rPr>
              <a:t>(e)Inklusion</a:t>
            </a:r>
          </a:p>
          <a:p>
            <a:pPr marL="800100" lvl="1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AT" sz="2400" dirty="0" err="1">
                <a:ea typeface="Source Sans Pro Light" panose="020B0403030403020204" pitchFamily="34" charset="0"/>
                <a:cs typeface="Arial" panose="020B0604020202020204" pitchFamily="34" charset="0"/>
              </a:rPr>
              <a:t>eTapas</a:t>
            </a:r>
            <a:r>
              <a:rPr lang="de-AT" sz="2400" dirty="0">
                <a:ea typeface="Source Sans Pro Light" panose="020B0403030403020204" pitchFamily="34" charset="0"/>
                <a:cs typeface="Arial" panose="020B0604020202020204" pitchFamily="34" charset="0"/>
              </a:rPr>
              <a:t> (kurze OER-Lernsequenzen von </a:t>
            </a:r>
            <a:r>
              <a:rPr lang="de-AT" sz="2400" dirty="0" err="1">
                <a:ea typeface="Source Sans Pro Light" panose="020B0403030403020204" pitchFamily="34" charset="0"/>
                <a:cs typeface="Arial" panose="020B0604020202020204" pitchFamily="34" charset="0"/>
              </a:rPr>
              <a:t>Pädagog</a:t>
            </a:r>
            <a:r>
              <a:rPr lang="de-AT" sz="2400" dirty="0">
                <a:ea typeface="Source Sans Pro Light" panose="020B0403030403020204" pitchFamily="34" charset="0"/>
                <a:cs typeface="Arial" panose="020B0604020202020204" pitchFamily="34" charset="0"/>
              </a:rPr>
              <a:t>/innen für </a:t>
            </a:r>
            <a:r>
              <a:rPr lang="de-AT" sz="2400" dirty="0" err="1">
                <a:ea typeface="Source Sans Pro Light" panose="020B0403030403020204" pitchFamily="34" charset="0"/>
                <a:cs typeface="Arial" panose="020B0604020202020204" pitchFamily="34" charset="0"/>
              </a:rPr>
              <a:t>Pädagog</a:t>
            </a:r>
            <a:r>
              <a:rPr lang="de-AT" sz="2400" dirty="0">
                <a:ea typeface="Source Sans Pro Light" panose="020B0403030403020204" pitchFamily="34" charset="0"/>
                <a:cs typeface="Arial" panose="020B0604020202020204" pitchFamily="34" charset="0"/>
              </a:rPr>
              <a:t>/innen)</a:t>
            </a:r>
          </a:p>
          <a:p>
            <a:pPr marL="800100" lvl="1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AT" sz="2400" dirty="0">
                <a:ea typeface="Source Sans Pro Light" panose="020B0403030403020204" pitchFamily="34" charset="0"/>
                <a:cs typeface="Arial" panose="020B0604020202020204" pitchFamily="34" charset="0"/>
              </a:rPr>
              <a:t>Schulentwicklung – Selbstanalyse-Tool</a:t>
            </a:r>
          </a:p>
          <a:p>
            <a:pPr marL="800100" lvl="1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AT" sz="2400" dirty="0">
                <a:ea typeface="Source Sans Pro Light" panose="020B0403030403020204" pitchFamily="34" charset="0"/>
                <a:cs typeface="Arial" panose="020B0604020202020204" pitchFamily="34" charset="0"/>
              </a:rPr>
              <a:t>Schulentwicklungsberatung – Lehrer/innen-Fortbildungs-Konzept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826" y="4070504"/>
            <a:ext cx="2124173" cy="141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74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enutzerdefiniert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92D050"/>
      </a:hlink>
      <a:folHlink>
        <a:srgbClr val="92D05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376</Words>
  <Application>Microsoft Office PowerPoint</Application>
  <PresentationFormat>Breitbild</PresentationFormat>
  <Paragraphs>87</Paragraphs>
  <Slides>22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Klavika</vt:lpstr>
      <vt:lpstr>Source Sans Pro Light</vt:lpstr>
      <vt:lpstr>Symbol</vt:lpstr>
      <vt:lpstr>Ubuntu</vt:lpstr>
      <vt:lpstr>Wingdings</vt:lpstr>
      <vt:lpstr>Office Theme</vt:lpstr>
      <vt:lpstr>PowerPoint-Präsentation</vt:lpstr>
      <vt:lpstr>Statistiken/Facts</vt:lpstr>
      <vt:lpstr>PowerPoint-Präsentation</vt:lpstr>
      <vt:lpstr>PowerPoint-Präsentation</vt:lpstr>
      <vt:lpstr>PowerPoint-Präsentation</vt:lpstr>
      <vt:lpstr>PowerPoint-Präsentation</vt:lpstr>
      <vt:lpstr>Statistiken/Facts</vt:lpstr>
      <vt:lpstr>PowerPoint-Präsentation</vt:lpstr>
      <vt:lpstr>Ziele/Themen</vt:lpstr>
      <vt:lpstr>PowerPoint-Präsentation</vt:lpstr>
      <vt:lpstr>TPACK Modell</vt:lpstr>
      <vt:lpstr>TPACK Modell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Entwicklung eDidaktischer Ansätze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Andreas Riepl</dc:creator>
  <cp:lastModifiedBy>Andreas Riepl</cp:lastModifiedBy>
  <cp:revision>117</cp:revision>
  <dcterms:created xsi:type="dcterms:W3CDTF">2016-08-25T17:41:26Z</dcterms:created>
  <dcterms:modified xsi:type="dcterms:W3CDTF">2017-07-03T14:42:53Z</dcterms:modified>
</cp:coreProperties>
</file>