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95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81" r:id="rId12"/>
    <p:sldId id="304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306" r:id="rId27"/>
    <p:sldId id="315" r:id="rId28"/>
    <p:sldId id="307" r:id="rId29"/>
    <p:sldId id="308" r:id="rId30"/>
    <p:sldId id="309" r:id="rId31"/>
    <p:sldId id="310" r:id="rId32"/>
    <p:sldId id="316" r:id="rId33"/>
    <p:sldId id="271" r:id="rId34"/>
    <p:sldId id="273" r:id="rId35"/>
    <p:sldId id="275" r:id="rId36"/>
    <p:sldId id="277" r:id="rId37"/>
    <p:sldId id="278" r:id="rId38"/>
    <p:sldId id="279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269" r:id="rId47"/>
    <p:sldId id="270" r:id="rId48"/>
    <p:sldId id="325" r:id="rId49"/>
    <p:sldId id="274" r:id="rId50"/>
    <p:sldId id="312" r:id="rId51"/>
    <p:sldId id="314" r:id="rId5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7DE6F-12F5-4572-96CD-FD75B55B33C1}" type="datetimeFigureOut">
              <a:rPr lang="de-AT" smtClean="0"/>
              <a:t>09.07.2015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49C9-F6D0-4136-90EC-A0FC976A36C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24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5552-0EC2-48D1-A62C-4F4DB80AD13E}" type="datetimeFigureOut">
              <a:rPr lang="de-AT" smtClean="0"/>
              <a:pPr/>
              <a:t>09.07.2015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9332D-75A7-45B4-8FCC-78CC8BBB3E4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39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600" dirty="0" smtClean="0"/>
              <a:t>Text vorlesen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3FE7E-BDFD-4072-AFD4-7E978DB42D8D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018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Phase 1: vom lallen zum ersten</a:t>
            </a:r>
            <a:r>
              <a:rPr lang="de-AT" baseline="0" dirty="0" smtClean="0"/>
              <a:t> Wort, </a:t>
            </a:r>
          </a:p>
          <a:p>
            <a:r>
              <a:rPr lang="de-AT" baseline="0" dirty="0" smtClean="0"/>
              <a:t>Phase 2: Wortschatz „explodiert“ und Sätze werden gebildet, differenzierteres Ausdrücken wird möglich </a:t>
            </a:r>
          </a:p>
          <a:p>
            <a:r>
              <a:rPr lang="de-AT" baseline="0" dirty="0" smtClean="0"/>
              <a:t>Phase 3: Bedeutung tritt in den Hintergrund, lautliche Aspekte werden wichtig, Grundlage ist regelgeleitete Aussprache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332D-75A7-45B4-8FCC-78CC8BBB3E4F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Zeitliche Organisation ist: der Bewegungen und die Koordination der </a:t>
            </a:r>
            <a:r>
              <a:rPr lang="de-AT" dirty="0" err="1" smtClean="0"/>
              <a:t>aufmkersamkeit</a:t>
            </a:r>
            <a:r>
              <a:rPr lang="de-AT" dirty="0" smtClean="0"/>
              <a:t> zwischen Objekt und Bezugsperson</a:t>
            </a:r>
            <a:r>
              <a:rPr lang="de-AT" baseline="0" dirty="0" smtClean="0"/>
              <a:t> durch Blicke, Geste und Lautäußerung gelingen schwerer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332D-75A7-45B4-8FCC-78CC8BBB3E4F}" type="slidenum">
              <a:rPr lang="de-AT" smtClean="0"/>
              <a:pPr/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Gesamtdauer: 6 Minuten </a:t>
            </a:r>
          </a:p>
          <a:p>
            <a:r>
              <a:rPr lang="de-AT" smtClean="0"/>
              <a:t>Einstieg:</a:t>
            </a:r>
            <a:r>
              <a:rPr lang="de-AT" baseline="0" smtClean="0"/>
              <a:t> 5:18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332D-75A7-45B4-8FCC-78CC8BBB3E4F}" type="slidenum">
              <a:rPr lang="de-AT" smtClean="0"/>
              <a:pPr/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740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4C2511-833C-4382-860F-D684B13C474F}" type="datetime1">
              <a:rPr lang="de-AT" smtClean="0"/>
              <a:t>09.07.2015</a:t>
            </a:fld>
            <a:endParaRPr lang="de-AT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63544-7D87-4BF5-9917-CE4FE46242F0}" type="datetime1">
              <a:rPr lang="de-AT" smtClean="0"/>
              <a:t>09.07.2015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15A6A22-8832-41C6-88AE-DA4BB375B50F}" type="datetime1">
              <a:rPr lang="de-AT" smtClean="0"/>
              <a:t>09.07.2015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A5C8C-B87C-492F-8466-F1242D43EBAA}" type="datetime1">
              <a:rPr lang="de-AT" smtClean="0"/>
              <a:t>09.07.2015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275927-9CDF-4354-BE8F-D8A6D7799BEF}" type="datetime1">
              <a:rPr lang="de-AT" smtClean="0"/>
              <a:t>09.07.2015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CFB0F-C302-4F59-BDBA-F04A614446B4}" type="datetime1">
              <a:rPr lang="de-AT" smtClean="0"/>
              <a:t>09.07.2015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04BE40-D22B-4B5E-8E77-C5A397A9B627}" type="datetime1">
              <a:rPr lang="de-AT" smtClean="0"/>
              <a:t>09.07.2015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E0CF8-FDAC-427F-834D-F617DF4FFD07}" type="datetime1">
              <a:rPr lang="de-AT" smtClean="0"/>
              <a:t>09.07.2015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30AEEC-950C-48E7-BA6D-FF6FBAF561C0}" type="datetime1">
              <a:rPr lang="de-AT" smtClean="0"/>
              <a:t>09.07.2015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6A84B7-454F-4A51-BA90-DF1161710C26}" type="datetime1">
              <a:rPr lang="de-AT" smtClean="0"/>
              <a:t>09.07.2015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3CCDC-6BD3-4414-BFFA-C766B7304586}" type="datetime1">
              <a:rPr lang="de-AT" smtClean="0"/>
              <a:t>09.07.2015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1" name="Textplatzhalt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D57A2B-49F8-42D3-84D9-8062310435D7}" type="datetime1">
              <a:rPr lang="de-AT" smtClean="0"/>
              <a:t>09.07.2015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9EBEE7-D607-4151-B6F9-B65AB4E956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ledasila.uni-klu.ac.at/TPM/public/public_main.asp?sid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Unterstützte Kommunikation und Logopädie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Andrea </a:t>
            </a:r>
            <a:r>
              <a:rPr lang="de-AT" dirty="0" err="1" smtClean="0"/>
              <a:t>Ganster</a:t>
            </a:r>
            <a:endParaRPr lang="de-AT" dirty="0" smtClean="0"/>
          </a:p>
          <a:p>
            <a:r>
              <a:rPr lang="de-AT" dirty="0" smtClean="0"/>
              <a:t>Logopädin</a:t>
            </a:r>
          </a:p>
          <a:p>
            <a:r>
              <a:rPr lang="de-AT" dirty="0" smtClean="0"/>
              <a:t>ISAAC - Referentin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476672"/>
            <a:ext cx="8172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Externe Formen</a:t>
            </a:r>
            <a:endParaRPr lang="de-AT" sz="2400" dirty="0"/>
          </a:p>
        </p:txBody>
      </p:sp>
      <p:sp>
        <p:nvSpPr>
          <p:cNvPr id="4" name="Ellipse 3"/>
          <p:cNvSpPr/>
          <p:nvPr/>
        </p:nvSpPr>
        <p:spPr>
          <a:xfrm>
            <a:off x="107504" y="2060848"/>
            <a:ext cx="6480720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u="sng" dirty="0" smtClean="0"/>
              <a:t>Nicht-elektronische Kommunikationshilfen</a:t>
            </a:r>
          </a:p>
          <a:p>
            <a:pPr algn="ctr"/>
            <a:r>
              <a:rPr lang="de-AT" sz="2400" dirty="0" smtClean="0"/>
              <a:t>Kommunikationsmappen, Ich-Bücher,</a:t>
            </a:r>
          </a:p>
          <a:p>
            <a:pPr algn="ctr"/>
            <a:r>
              <a:rPr lang="de-AT" sz="2400" dirty="0" smtClean="0"/>
              <a:t>Tagebücher, Symboltafeln</a:t>
            </a:r>
            <a:endParaRPr lang="de-AT" sz="2400" dirty="0"/>
          </a:p>
        </p:txBody>
      </p:sp>
      <p:sp>
        <p:nvSpPr>
          <p:cNvPr id="5" name="Ellipse 4"/>
          <p:cNvSpPr/>
          <p:nvPr/>
        </p:nvSpPr>
        <p:spPr>
          <a:xfrm>
            <a:off x="1619672" y="4509120"/>
            <a:ext cx="6120680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u="sng" dirty="0" smtClean="0"/>
              <a:t>elektronische Kommunikationshilfen</a:t>
            </a:r>
          </a:p>
          <a:p>
            <a:pPr algn="ctr"/>
            <a:r>
              <a:rPr lang="de-AT" sz="2400" dirty="0" smtClean="0"/>
              <a:t>Sprachausgabegeräte</a:t>
            </a:r>
          </a:p>
          <a:p>
            <a:pPr algn="ctr"/>
            <a:r>
              <a:rPr lang="de-AT" sz="2400" dirty="0" err="1" smtClean="0"/>
              <a:t>IPad</a:t>
            </a:r>
            <a:endParaRPr lang="de-AT" sz="2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Bezugsdisziplinen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Niederlanden, Großbritannien und </a:t>
            </a:r>
            <a:r>
              <a:rPr lang="de-AT" dirty="0" err="1" smtClean="0"/>
              <a:t>Irland</a:t>
            </a:r>
            <a:r>
              <a:rPr lang="de-AT" dirty="0" err="1" smtClean="0">
                <a:sym typeface="Symbol"/>
              </a:rPr>
              <a:t>Linguistik</a:t>
            </a:r>
            <a:endParaRPr lang="de-AT" dirty="0" smtClean="0">
              <a:sym typeface="Symbol"/>
            </a:endParaRPr>
          </a:p>
          <a:p>
            <a:r>
              <a:rPr lang="de-AT" dirty="0" smtClean="0">
                <a:sym typeface="Symbol"/>
              </a:rPr>
              <a:t>Skandinavische Länder Psychologie und Erziehungswissenschaft</a:t>
            </a:r>
          </a:p>
          <a:p>
            <a:r>
              <a:rPr lang="de-AT" dirty="0" smtClean="0">
                <a:sym typeface="Symbol"/>
              </a:rPr>
              <a:t>Nordamerika und deutschsprachiger Raum  </a:t>
            </a:r>
            <a:r>
              <a:rPr lang="de-AT" dirty="0" err="1" smtClean="0">
                <a:sym typeface="Symbol"/>
              </a:rPr>
              <a:t>Sonderpädagogoik</a:t>
            </a:r>
            <a:r>
              <a:rPr lang="de-AT" dirty="0" smtClean="0">
                <a:sym typeface="Symbol"/>
              </a:rPr>
              <a:t> </a:t>
            </a:r>
          </a:p>
          <a:p>
            <a:endParaRPr lang="de-AT" dirty="0" smtClean="0">
              <a:sym typeface="Symbol"/>
            </a:endParaRPr>
          </a:p>
          <a:p>
            <a:pPr>
              <a:buNone/>
            </a:pPr>
            <a:r>
              <a:rPr lang="de-AT" dirty="0" smtClean="0">
                <a:sym typeface="Symbol"/>
              </a:rPr>
              <a:t>Logopädie: linguistisches und 				        sonderpädagogisches Basiswissen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„Unterstützte Kommunikation in der Logopädie“</a:t>
            </a:r>
          </a:p>
          <a:p>
            <a:pPr marL="0" indent="0">
              <a:buNone/>
            </a:pPr>
            <a:r>
              <a:rPr lang="de-AT" sz="1600" dirty="0"/>
              <a:t>eingereicht zur Erlangung des akademischen Grads </a:t>
            </a:r>
            <a:endParaRPr lang="de-AT" sz="1600" dirty="0" smtClean="0"/>
          </a:p>
          <a:p>
            <a:pPr marL="0" indent="0">
              <a:buNone/>
            </a:pPr>
            <a:r>
              <a:rPr lang="en-US" sz="1600" dirty="0" smtClean="0"/>
              <a:t>„Bachelor of Science in Health Studies“ (BSc)</a:t>
            </a:r>
            <a:endParaRPr lang="de-AT" sz="1600" dirty="0" smtClean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de-AT" sz="1600" dirty="0"/>
          </a:p>
          <a:p>
            <a:pPr marL="0" indent="0">
              <a:buNone/>
            </a:pPr>
            <a:r>
              <a:rPr lang="de-DE" sz="1600" dirty="0"/>
              <a:t>Studiengang Logopädie</a:t>
            </a:r>
            <a:endParaRPr lang="de-AT" sz="1600" dirty="0"/>
          </a:p>
          <a:p>
            <a:pPr marL="0" indent="0">
              <a:buNone/>
            </a:pPr>
            <a:r>
              <a:rPr lang="de-DE" sz="1600" dirty="0"/>
              <a:t> </a:t>
            </a:r>
            <a:endParaRPr lang="de-AT" sz="1600" dirty="0"/>
          </a:p>
          <a:p>
            <a:pPr marL="0" indent="0">
              <a:buNone/>
            </a:pPr>
            <a:r>
              <a:rPr lang="de-AT" sz="1600" dirty="0"/>
              <a:t>FH JOANNEUM</a:t>
            </a:r>
          </a:p>
          <a:p>
            <a:pPr marL="0" indent="0">
              <a:buNone/>
            </a:pPr>
            <a:r>
              <a:rPr lang="de-AT" sz="1600" dirty="0"/>
              <a:t> </a:t>
            </a:r>
          </a:p>
          <a:p>
            <a:pPr marL="0" indent="0">
              <a:buNone/>
            </a:pPr>
            <a:r>
              <a:rPr lang="de-AT" sz="1600" dirty="0"/>
              <a:t>Graz, </a:t>
            </a:r>
            <a:r>
              <a:rPr lang="de-AT" sz="1600" dirty="0" smtClean="0"/>
              <a:t>2015</a:t>
            </a:r>
          </a:p>
          <a:p>
            <a:pPr marL="0" indent="0">
              <a:buNone/>
            </a:pPr>
            <a:r>
              <a:rPr lang="de-AT" sz="1600" dirty="0" smtClean="0"/>
              <a:t>Nina </a:t>
            </a:r>
            <a:r>
              <a:rPr lang="de-AT" sz="1600" dirty="0" err="1" smtClean="0"/>
              <a:t>Weghofer</a:t>
            </a:r>
            <a:r>
              <a:rPr lang="de-AT" sz="1600" dirty="0" smtClean="0"/>
              <a:t> </a:t>
            </a:r>
          </a:p>
          <a:p>
            <a:pPr marL="0" indent="0">
              <a:buNone/>
            </a:pPr>
            <a:r>
              <a:rPr lang="de-AT" sz="1600" dirty="0" smtClean="0"/>
              <a:t>Im Rahmen des Vortrages wurden Ausschnitte aus dieser Arbeit präsentiert. Die </a:t>
            </a:r>
            <a:r>
              <a:rPr lang="de-AT" sz="1600" dirty="0" err="1" smtClean="0"/>
              <a:t>Bac</a:t>
            </a:r>
            <a:r>
              <a:rPr lang="de-AT" sz="1600" dirty="0" smtClean="0"/>
              <a:t>-Arbeit liegt ab Oktober 2015 im Studiengang Logopädie auf der FH </a:t>
            </a:r>
            <a:r>
              <a:rPr lang="de-AT" sz="1600" dirty="0" err="1" smtClean="0"/>
              <a:t>Joanneum</a:t>
            </a:r>
            <a:r>
              <a:rPr lang="de-AT" sz="1600" dirty="0" smtClean="0"/>
              <a:t> auf. </a:t>
            </a: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5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UK in der Logopädie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Partizipation und Teilhabe </a:t>
            </a:r>
            <a:r>
              <a:rPr lang="de-AT" dirty="0" smtClean="0"/>
              <a:t>auf der Basis der ICF </a:t>
            </a:r>
            <a:r>
              <a:rPr lang="de-AT" sz="2400" dirty="0" smtClean="0"/>
              <a:t>(International </a:t>
            </a:r>
            <a:r>
              <a:rPr lang="de-AT" sz="2400" dirty="0" err="1" smtClean="0"/>
              <a:t>Classification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Functioning</a:t>
            </a:r>
            <a:r>
              <a:rPr lang="de-AT" sz="2400" dirty="0" smtClean="0"/>
              <a:t>, </a:t>
            </a:r>
            <a:r>
              <a:rPr lang="de-AT" sz="2400" dirty="0" err="1" smtClean="0"/>
              <a:t>Disability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Health</a:t>
            </a:r>
            <a:r>
              <a:rPr lang="de-AT" sz="2400" dirty="0" smtClean="0"/>
              <a:t>)</a:t>
            </a:r>
            <a:endParaRPr lang="de-AT" b="1" dirty="0" smtClean="0"/>
          </a:p>
          <a:p>
            <a:r>
              <a:rPr lang="de-AT" dirty="0" smtClean="0"/>
              <a:t>Sensible Lernphasen für Sprach- und Kommunikationserwerb werden durch frühzeitigen Einsatz von UK genutzt</a:t>
            </a:r>
          </a:p>
          <a:p>
            <a:r>
              <a:rPr lang="de-AT" dirty="0" smtClean="0"/>
              <a:t>Förderung schriftsprachvorbereitender Fähigkeiten </a:t>
            </a:r>
          </a:p>
          <a:p>
            <a:r>
              <a:rPr lang="de-AT" dirty="0" smtClean="0"/>
              <a:t>Frühe Leseerfahrungen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pPr algn="ctr">
              <a:buNone/>
            </a:pPr>
            <a:endParaRPr lang="de-AT" sz="3200" dirty="0" smtClean="0"/>
          </a:p>
          <a:p>
            <a:pPr algn="ctr">
              <a:buNone/>
            </a:pPr>
            <a:endParaRPr lang="de-AT" sz="3200" dirty="0" smtClean="0"/>
          </a:p>
          <a:p>
            <a:pPr algn="ctr">
              <a:buNone/>
            </a:pPr>
            <a:r>
              <a:rPr lang="de-AT" sz="3200" dirty="0" smtClean="0"/>
              <a:t>Ein ergänzendes oder alternatives Kommunikationssystem ermöglicht einem nicht-sprechenden oder kaum sprechenden Kind den Zugang zur Sprach- und Kommunikationsentwicklung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800" dirty="0" smtClean="0"/>
              <a:t>Sprachentwicklung </a:t>
            </a:r>
            <a:endParaRPr lang="de-AT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7239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3519512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Alter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Fähigkeiten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Linguistische Ebenen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0-12 Monate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Sozial</a:t>
                      </a:r>
                      <a:r>
                        <a:rPr lang="de-AT" baseline="0" dirty="0" smtClean="0"/>
                        <a:t> – kommunikative Fähigkeiten </a:t>
                      </a:r>
                      <a:r>
                        <a:rPr lang="de-AT" baseline="0" dirty="0" smtClean="0">
                          <a:sym typeface="Symbol"/>
                        </a:rPr>
                        <a:t> erste Wortbedeutungen und Wortäußerungen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1: Pragmatik </a:t>
                      </a:r>
                      <a:r>
                        <a:rPr lang="de-AT" dirty="0" smtClean="0">
                          <a:sym typeface="Symbol"/>
                        </a:rPr>
                        <a:t> Semantik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12  Monate – 4 Jahre</a:t>
                      </a:r>
                      <a:r>
                        <a:rPr lang="de-AT" baseline="0" dirty="0" smtClean="0"/>
                        <a:t>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Wörter </a:t>
                      </a:r>
                      <a:r>
                        <a:rPr lang="de-AT" dirty="0" smtClean="0">
                          <a:sym typeface="Symbol"/>
                        </a:rPr>
                        <a:t>  Sätze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2: Semantik </a:t>
                      </a:r>
                      <a:r>
                        <a:rPr lang="de-AT" dirty="0" smtClean="0">
                          <a:sym typeface="Symbol"/>
                        </a:rPr>
                        <a:t> Syntax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4 – 6 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Sprechen und Hören </a:t>
                      </a:r>
                      <a:r>
                        <a:rPr lang="de-AT" dirty="0" smtClean="0">
                          <a:sym typeface="Symbol"/>
                        </a:rPr>
                        <a:t> Lesen und Schreiben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Phase 3: Phonologie </a:t>
                      </a:r>
                      <a:r>
                        <a:rPr lang="de-AT" dirty="0" smtClean="0">
                          <a:sym typeface="Symbol"/>
                        </a:rPr>
                        <a:t> phonologische Bewusstheit 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539552" y="52292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r>
              <a:rPr lang="de-AT" dirty="0" smtClean="0"/>
              <a:t>In allen drei Phasen spielt die </a:t>
            </a:r>
            <a:r>
              <a:rPr lang="de-AT" b="1" dirty="0" smtClean="0"/>
              <a:t>Sprech</a:t>
            </a:r>
            <a:r>
              <a:rPr lang="de-AT" dirty="0" smtClean="0"/>
              <a:t>funktion eine wichtige Rolle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Phase 1: Pragmatik </a:t>
            </a:r>
            <a:r>
              <a:rPr lang="de-AT" dirty="0" smtClean="0">
                <a:sym typeface="Symbol"/>
              </a:rPr>
              <a:t> </a:t>
            </a:r>
            <a:r>
              <a:rPr lang="de-AT" dirty="0" err="1" smtClean="0">
                <a:sym typeface="Symbol"/>
              </a:rPr>
              <a:t>semantik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Lautentwicklung</a:t>
            </a:r>
          </a:p>
          <a:p>
            <a:pPr lvl="1"/>
            <a:r>
              <a:rPr lang="de-AT" dirty="0" smtClean="0"/>
              <a:t>Laute</a:t>
            </a:r>
          </a:p>
          <a:p>
            <a:pPr lvl="1"/>
            <a:r>
              <a:rPr lang="de-AT" dirty="0" smtClean="0"/>
              <a:t>Sprachähnliche Lautmerkmale</a:t>
            </a:r>
          </a:p>
          <a:p>
            <a:pPr lvl="1"/>
            <a:r>
              <a:rPr lang="de-AT" dirty="0" smtClean="0"/>
              <a:t>Silben</a:t>
            </a:r>
          </a:p>
          <a:p>
            <a:pPr lvl="1"/>
            <a:r>
              <a:rPr lang="de-AT" dirty="0" smtClean="0"/>
              <a:t>Silbenketten und Lallverbindungen</a:t>
            </a:r>
          </a:p>
          <a:p>
            <a:pPr lvl="1"/>
            <a:r>
              <a:rPr lang="de-AT" dirty="0" smtClean="0"/>
              <a:t>Wörter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Phase 1: Pragmatik </a:t>
            </a:r>
            <a:r>
              <a:rPr lang="de-AT" dirty="0" smtClean="0">
                <a:sym typeface="Symbol"/>
              </a:rPr>
              <a:t> </a:t>
            </a:r>
            <a:r>
              <a:rPr lang="de-AT" dirty="0" err="1" smtClean="0">
                <a:sym typeface="Symbol"/>
              </a:rPr>
              <a:t>semantik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Differenzierte, nonverbale Verhaltensweisen ermöglichen Interaktion</a:t>
            </a:r>
          </a:p>
          <a:p>
            <a:pPr lvl="1"/>
            <a:r>
              <a:rPr lang="de-AT" dirty="0" smtClean="0"/>
              <a:t>Blickkontakt</a:t>
            </a:r>
          </a:p>
          <a:p>
            <a:pPr lvl="1"/>
            <a:r>
              <a:rPr lang="de-AT" dirty="0" smtClean="0"/>
              <a:t>Zeigen auf ein Objekt</a:t>
            </a:r>
          </a:p>
          <a:p>
            <a:pPr lvl="1"/>
            <a:r>
              <a:rPr lang="de-AT" dirty="0" smtClean="0"/>
              <a:t>Greifen</a:t>
            </a:r>
          </a:p>
          <a:p>
            <a:pPr lvl="1"/>
            <a:r>
              <a:rPr lang="de-AT" dirty="0" smtClean="0"/>
              <a:t>Gesten</a:t>
            </a:r>
          </a:p>
          <a:p>
            <a:pPr lvl="1"/>
            <a:r>
              <a:rPr lang="de-AT" dirty="0" smtClean="0"/>
              <a:t>Geteilte Aufmerksamkeit</a:t>
            </a:r>
          </a:p>
          <a:p>
            <a:pPr lvl="1"/>
            <a:r>
              <a:rPr lang="de-AT" dirty="0" smtClean="0"/>
              <a:t>Triangulärer Blickkontakt  = Ursprung von Sprache (Zollinger 1995)</a:t>
            </a:r>
          </a:p>
          <a:p>
            <a:pPr lvl="1"/>
            <a:r>
              <a:rPr lang="de-AT" dirty="0" smtClean="0"/>
              <a:t>Lautsprache wird vermehrt zur Kommunikation eingesetzt </a:t>
            </a:r>
          </a:p>
          <a:p>
            <a:pPr lvl="1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de-AT" b="1" dirty="0" smtClean="0"/>
              <a:t>Symbolfunktion</a:t>
            </a:r>
            <a:r>
              <a:rPr lang="de-AT" dirty="0" smtClean="0"/>
              <a:t> von Sprache entwickelt sich ab 12.Lebensmonat</a:t>
            </a:r>
          </a:p>
          <a:p>
            <a:pPr>
              <a:buNone/>
            </a:pPr>
            <a:r>
              <a:rPr lang="de-AT" dirty="0" smtClean="0"/>
              <a:t> </a:t>
            </a:r>
          </a:p>
          <a:p>
            <a:pPr>
              <a:buNone/>
            </a:pPr>
            <a:r>
              <a:rPr lang="de-AT" i="1" dirty="0" smtClean="0"/>
              <a:t>Wörter und Gebärden sind abstrakt und kontextunabhängig</a:t>
            </a:r>
          </a:p>
          <a:p>
            <a:pPr>
              <a:buNone/>
            </a:pPr>
            <a:r>
              <a:rPr lang="de-AT" i="1" dirty="0" smtClean="0"/>
              <a:t>Mit dem Gebrauch symbolischer Gesten nähert sich das Kind der Sprache als Symbolsystem an (</a:t>
            </a:r>
            <a:r>
              <a:rPr lang="de-AT" i="1" dirty="0" err="1" smtClean="0"/>
              <a:t>Doil</a:t>
            </a:r>
            <a:r>
              <a:rPr lang="de-AT" i="1" dirty="0" smtClean="0"/>
              <a:t> 2002)</a:t>
            </a:r>
          </a:p>
          <a:p>
            <a:pPr>
              <a:buNone/>
            </a:pPr>
            <a:r>
              <a:rPr lang="de-AT" i="1" dirty="0" smtClean="0"/>
              <a:t>Damit übernehmen Gesten eine </a:t>
            </a:r>
            <a:r>
              <a:rPr lang="de-AT" b="1" i="1" dirty="0" smtClean="0"/>
              <a:t>wichtige</a:t>
            </a:r>
            <a:r>
              <a:rPr lang="de-AT" i="1" dirty="0" smtClean="0"/>
              <a:t> </a:t>
            </a:r>
            <a:r>
              <a:rPr lang="de-AT" b="1" i="1" dirty="0" smtClean="0"/>
              <a:t>Brückenfunktion</a:t>
            </a:r>
            <a:r>
              <a:rPr lang="de-AT" i="1" dirty="0" smtClean="0"/>
              <a:t> in der Sprachentwicklung </a:t>
            </a:r>
            <a:endParaRPr lang="de-AT" i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Interaktionsprobleme eines UK Kindes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AT" dirty="0" smtClean="0"/>
              <a:t>Verändertes Lern-, Kommunikations- und Sprachvermögen aufgrund der Behinderung</a:t>
            </a:r>
          </a:p>
          <a:p>
            <a:r>
              <a:rPr lang="de-AT" dirty="0" smtClean="0"/>
              <a:t>Verhält sich passiver im Austausch</a:t>
            </a:r>
          </a:p>
          <a:p>
            <a:r>
              <a:rPr lang="de-AT" dirty="0" smtClean="0"/>
              <a:t>Ergreift seltener die kommunikative Initiative</a:t>
            </a:r>
          </a:p>
          <a:p>
            <a:r>
              <a:rPr lang="de-AT" dirty="0" smtClean="0"/>
              <a:t>Situationen der geteilten Aufmerksamkeit treten seltener auf </a:t>
            </a:r>
          </a:p>
          <a:p>
            <a:r>
              <a:rPr lang="de-AT" dirty="0" smtClean="0"/>
              <a:t>Kind bekommt weniger sprachlichen Input </a:t>
            </a:r>
          </a:p>
          <a:p>
            <a:r>
              <a:rPr lang="de-AT" dirty="0" smtClean="0"/>
              <a:t>Ersatzstrategie der Eltern ist die Aufnahme von Körperkontakt </a:t>
            </a:r>
          </a:p>
          <a:p>
            <a:r>
              <a:rPr lang="de-AT" dirty="0" smtClean="0"/>
              <a:t>In Situationen der geteilten Aufmerksamkeit Schwierigkeiten in der zeitlichen Organisation </a:t>
            </a:r>
          </a:p>
          <a:p>
            <a:r>
              <a:rPr lang="de-AT" dirty="0" smtClean="0"/>
              <a:t>Kommunikationsgeschwindigkeit herabgesetzt </a:t>
            </a:r>
          </a:p>
          <a:p>
            <a:r>
              <a:rPr lang="de-AT" dirty="0" err="1" smtClean="0"/>
              <a:t>Idiosynkratische</a:t>
            </a:r>
            <a:r>
              <a:rPr lang="de-AT" dirty="0" smtClean="0"/>
              <a:t> Verhaltensweisen zur Initiierung, die von den Bezugspersonen nicht oder falsch verstanden werden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Logopädische </a:t>
            </a:r>
            <a:r>
              <a:rPr lang="de-AT" dirty="0" err="1" smtClean="0"/>
              <a:t>therapie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Nach der Ausbildung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67" y="2325997"/>
            <a:ext cx="2083296" cy="15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438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1746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95" y="2257937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20" y="392912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Interaktionsprobleme der Bezugspersonen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Abweichende Verhaltensweisen des UK-Kindes im Vergleich zu einem regelentwickelten Kind führen zu einer Irritation des intuitiven Verhaltens der Eltern</a:t>
            </a:r>
          </a:p>
          <a:p>
            <a:r>
              <a:rPr lang="de-AT" dirty="0" smtClean="0"/>
              <a:t>Verunsicherung der Eltern führt dazu dass, Eltern gemeinsame Interaktionen stärker lenken</a:t>
            </a:r>
          </a:p>
          <a:p>
            <a:r>
              <a:rPr lang="de-AT" dirty="0" smtClean="0"/>
              <a:t>Eltern erwarten nicht mehr, dass das Kind eine Reaktion zeigt</a:t>
            </a:r>
          </a:p>
          <a:p>
            <a:r>
              <a:rPr lang="de-AT" dirty="0" err="1" smtClean="0"/>
              <a:t>Ideosynkratische</a:t>
            </a:r>
            <a:r>
              <a:rPr lang="de-AT" dirty="0" smtClean="0"/>
              <a:t> Verhaltensweisen des Kindes  werden nicht verstanden und daher auch nicht verstärkt.</a:t>
            </a:r>
          </a:p>
          <a:p>
            <a:endParaRPr lang="de-AT" dirty="0" smtClean="0"/>
          </a:p>
          <a:p>
            <a:pPr lvl="1"/>
            <a:endParaRPr lang="de-AT" dirty="0" smtClean="0"/>
          </a:p>
          <a:p>
            <a:pPr lvl="1">
              <a:buNone/>
            </a:pPr>
            <a:endParaRPr lang="de-AT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de-AT" dirty="0" smtClean="0"/>
              <a:t>Der intuitive Grundsatz der Führung des Kindes zu folgen wird aufgegeben</a:t>
            </a:r>
          </a:p>
          <a:p>
            <a:r>
              <a:rPr lang="de-AT" dirty="0" smtClean="0"/>
              <a:t>Eltern ergreifen häufig anstelle des Kindes die Initiative und lenken die Aufmerksamkeit auf Gegenstände, die nicht mit der kindlichen Blickrichtung übereinstimmen</a:t>
            </a:r>
          </a:p>
          <a:p>
            <a:r>
              <a:rPr lang="de-AT" dirty="0" smtClean="0"/>
              <a:t>Kind bleibt in passiver und von Bezugspersonen abhängiger Rolle</a:t>
            </a:r>
          </a:p>
          <a:p>
            <a:r>
              <a:rPr lang="de-AT" dirty="0" smtClean="0"/>
              <a:t>…..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Asymmetriehypothese</a:t>
            </a:r>
            <a:r>
              <a:rPr lang="de-AT" dirty="0" smtClean="0"/>
              <a:t> </a:t>
            </a:r>
            <a:r>
              <a:rPr lang="de-AT" sz="1800" dirty="0" smtClean="0"/>
              <a:t>(Smith und Grove 1999, 2003) </a:t>
            </a:r>
            <a:endParaRPr lang="de-AT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Normal hörendes, sprechendes Kind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AT" dirty="0" smtClean="0"/>
              <a:t>UK-Kind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e-AT" dirty="0" smtClean="0"/>
              <a:t>Sprachentwicklung</a:t>
            </a:r>
          </a:p>
          <a:p>
            <a:pPr>
              <a:buNone/>
            </a:pPr>
            <a:r>
              <a:rPr lang="de-AT" dirty="0" smtClean="0"/>
              <a:t>Verstehen     Produktion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AT" dirty="0" smtClean="0"/>
              <a:t>Sprachentwicklung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39552" y="2204864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Verstehen</a:t>
            </a:r>
            <a:endParaRPr lang="de-AT" dirty="0"/>
          </a:p>
        </p:txBody>
      </p:sp>
      <p:sp>
        <p:nvSpPr>
          <p:cNvPr id="10" name="Flussdiagramm: Prozess 9"/>
          <p:cNvSpPr/>
          <p:nvPr/>
        </p:nvSpPr>
        <p:spPr>
          <a:xfrm>
            <a:off x="2267744" y="2204864"/>
            <a:ext cx="151216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Produktion</a:t>
            </a:r>
            <a:endParaRPr lang="de-AT" dirty="0"/>
          </a:p>
        </p:txBody>
      </p:sp>
      <p:sp>
        <p:nvSpPr>
          <p:cNvPr id="12" name="Ellipse 11"/>
          <p:cNvSpPr/>
          <p:nvPr/>
        </p:nvSpPr>
        <p:spPr>
          <a:xfrm>
            <a:off x="971600" y="2924944"/>
            <a:ext cx="24482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Lautsprache </a:t>
            </a:r>
            <a:endParaRPr lang="de-AT" dirty="0"/>
          </a:p>
        </p:txBody>
      </p:sp>
      <p:sp>
        <p:nvSpPr>
          <p:cNvPr id="15" name="Rechteck 14"/>
          <p:cNvSpPr/>
          <p:nvPr/>
        </p:nvSpPr>
        <p:spPr>
          <a:xfrm>
            <a:off x="4283968" y="2204864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Verstehen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5724128" y="2204864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Produktion</a:t>
            </a:r>
            <a:endParaRPr lang="de-AT" dirty="0"/>
          </a:p>
        </p:txBody>
      </p:sp>
      <p:sp>
        <p:nvSpPr>
          <p:cNvPr id="17" name="Ellipse 16"/>
          <p:cNvSpPr/>
          <p:nvPr/>
        </p:nvSpPr>
        <p:spPr>
          <a:xfrm>
            <a:off x="3995936" y="2924944"/>
            <a:ext cx="24482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Lautsprache </a:t>
            </a:r>
            <a:endParaRPr lang="de-AT" dirty="0"/>
          </a:p>
        </p:txBody>
      </p:sp>
      <p:sp>
        <p:nvSpPr>
          <p:cNvPr id="18" name="Ellipse 17"/>
          <p:cNvSpPr/>
          <p:nvPr/>
        </p:nvSpPr>
        <p:spPr>
          <a:xfrm>
            <a:off x="4644008" y="3861048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Alternative Kommunikations-</a:t>
            </a:r>
          </a:p>
          <a:p>
            <a:pPr algn="ctr"/>
            <a:r>
              <a:rPr lang="de-AT" dirty="0" smtClean="0"/>
              <a:t>formen </a:t>
            </a:r>
            <a:endParaRPr lang="de-AT" dirty="0"/>
          </a:p>
        </p:txBody>
      </p:sp>
      <p:cxnSp>
        <p:nvCxnSpPr>
          <p:cNvPr id="20" name="Gerade Verbindung mit Pfeil 19"/>
          <p:cNvCxnSpPr>
            <a:stCxn id="9" idx="2"/>
            <a:endCxn id="12" idx="0"/>
          </p:cNvCxnSpPr>
          <p:nvPr/>
        </p:nvCxnSpPr>
        <p:spPr>
          <a:xfrm>
            <a:off x="1223628" y="2636912"/>
            <a:ext cx="9721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0" idx="2"/>
            <a:endCxn id="12" idx="0"/>
          </p:cNvCxnSpPr>
          <p:nvPr/>
        </p:nvCxnSpPr>
        <p:spPr>
          <a:xfrm flipH="1">
            <a:off x="2195736" y="2636912"/>
            <a:ext cx="82809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2"/>
            <a:endCxn id="17" idx="0"/>
          </p:cNvCxnSpPr>
          <p:nvPr/>
        </p:nvCxnSpPr>
        <p:spPr>
          <a:xfrm>
            <a:off x="4968044" y="2636912"/>
            <a:ext cx="2520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2"/>
          </p:cNvCxnSpPr>
          <p:nvPr/>
        </p:nvCxnSpPr>
        <p:spPr>
          <a:xfrm>
            <a:off x="6408204" y="2636912"/>
            <a:ext cx="3240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4860032" y="4941168"/>
            <a:ext cx="28083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Modell fehlt !</a:t>
            </a:r>
          </a:p>
          <a:p>
            <a:pPr algn="ctr"/>
            <a:r>
              <a:rPr lang="de-AT" dirty="0" smtClean="0"/>
              <a:t>Kein Vorbild </a:t>
            </a:r>
            <a:endParaRPr lang="de-AT" dirty="0"/>
          </a:p>
        </p:txBody>
      </p:sp>
      <p:cxnSp>
        <p:nvCxnSpPr>
          <p:cNvPr id="29" name="Gerade Verbindung mit Pfeil 28"/>
          <p:cNvCxnSpPr>
            <a:stCxn id="18" idx="4"/>
            <a:endCxn id="27" idx="0"/>
          </p:cNvCxnSpPr>
          <p:nvPr/>
        </p:nvCxnSpPr>
        <p:spPr>
          <a:xfrm>
            <a:off x="6156176" y="4725144"/>
            <a:ext cx="1080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Training beider </a:t>
            </a:r>
            <a:r>
              <a:rPr lang="de-AT" dirty="0" err="1" smtClean="0"/>
              <a:t>KOmmunikationspartner</a:t>
            </a:r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dirty="0" smtClean="0"/>
              <a:t>Entwicklungsfördernde Interaktion entsteht, wenn</a:t>
            </a:r>
          </a:p>
          <a:p>
            <a:pPr lvl="1"/>
            <a:r>
              <a:rPr lang="de-AT" dirty="0" smtClean="0"/>
              <a:t>Die Bezugsperson einen Beitrag des Kindes aufgreift und im Sinne einer gemeinsamen Handlung fortsetzt</a:t>
            </a:r>
          </a:p>
          <a:p>
            <a:pPr lvl="1"/>
            <a:r>
              <a:rPr lang="de-AT" dirty="0" smtClean="0"/>
              <a:t>Sich die Themen der Bezugsperson an den Interessen und der Blickrichtung des Kindes orientieren</a:t>
            </a:r>
          </a:p>
          <a:p>
            <a:pPr lvl="1"/>
            <a:r>
              <a:rPr lang="de-AT" dirty="0" smtClean="0"/>
              <a:t>Die Bezugsperson bei verbalen Aufforderungen zusätzliche nonverbale Hinweisreize gibt</a:t>
            </a:r>
          </a:p>
          <a:p>
            <a:pPr lvl="1"/>
            <a:r>
              <a:rPr lang="de-AT" dirty="0" smtClean="0"/>
              <a:t>Die Bezugsperson auf verbale und nonverbale Kommunikationsansätze des Kindes eingeht</a:t>
            </a:r>
          </a:p>
          <a:p>
            <a:pPr lvl="1"/>
            <a:r>
              <a:rPr lang="de-AT" dirty="0" smtClean="0"/>
              <a:t>Die Bezugsperson eher echte Fragen als Handlungsaufträge stellt.</a:t>
            </a:r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Wortschatzentwicklung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Einem </a:t>
            </a:r>
            <a:r>
              <a:rPr lang="de-AT" dirty="0" err="1" smtClean="0"/>
              <a:t>uk</a:t>
            </a:r>
            <a:r>
              <a:rPr lang="de-AT" dirty="0" smtClean="0"/>
              <a:t> Kind steht nur ein bestimmter Wortschatz zur Verfügung</a:t>
            </a:r>
          </a:p>
          <a:p>
            <a:r>
              <a:rPr lang="de-AT" dirty="0" smtClean="0"/>
              <a:t>Wortschatz wurde von anderer Person erstellt</a:t>
            </a:r>
          </a:p>
          <a:p>
            <a:r>
              <a:rPr lang="de-AT" dirty="0" smtClean="0"/>
              <a:t>„quadrangulärer“ Blickkontakt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Phase 2: Lexikon-Semantik </a:t>
            </a:r>
            <a:r>
              <a:rPr lang="de-AT" dirty="0" smtClean="0">
                <a:sym typeface="Symbol"/>
              </a:rPr>
              <a:t> Morphosyntax 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2880320"/>
                <a:gridCol w="2908176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Alter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Sprachverstehen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Sprachproduktion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12 -16 Monate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100 -150 Wörter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 – 30 Wörter (werden eher</a:t>
                      </a:r>
                      <a:r>
                        <a:rPr lang="de-AT" baseline="0" dirty="0" smtClean="0"/>
                        <a:t> langsam erworben)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16 -20 Monate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50 - 200 Wörter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24 Monate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1" dirty="0" smtClean="0"/>
                        <a:t>Kind sollte 50 </a:t>
                      </a:r>
                      <a:r>
                        <a:rPr lang="de-AT" dirty="0" smtClean="0"/>
                        <a:t>Wörter sprechen</a:t>
                      </a:r>
                    </a:p>
                    <a:p>
                      <a:r>
                        <a:rPr lang="de-AT" dirty="0" smtClean="0"/>
                        <a:t>Meilenstein im Spracherwerb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Ab 3.LJ</a:t>
                      </a:r>
                      <a:r>
                        <a:rPr lang="de-AT" baseline="0" dirty="0" smtClean="0"/>
                        <a:t>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Kind lernt</a:t>
                      </a:r>
                      <a:r>
                        <a:rPr lang="de-AT" baseline="0" dirty="0" smtClean="0"/>
                        <a:t> 5 – 10 Wörter täglich !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3 Jahre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800 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6 Jahre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r>
                        <a:rPr lang="de-AT" baseline="0" dirty="0" smtClean="0"/>
                        <a:t> 000</a:t>
                      </a:r>
                      <a:endParaRPr lang="de-A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16 Jahre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20 000 – 50 000 (große interindividuelle</a:t>
                      </a:r>
                      <a:r>
                        <a:rPr lang="de-AT" baseline="0" dirty="0" smtClean="0"/>
                        <a:t> Unterschiede ! )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bgerundete rechteckige Legende 4"/>
          <p:cNvSpPr/>
          <p:nvPr/>
        </p:nvSpPr>
        <p:spPr>
          <a:xfrm>
            <a:off x="1763688" y="2780928"/>
            <a:ext cx="2736304" cy="1440160"/>
          </a:xfrm>
          <a:prstGeom prst="wedgeRoundRectCallout">
            <a:avLst>
              <a:gd name="adj1" fmla="val 64394"/>
              <a:gd name="adj2" fmla="val 303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Abstrakte Wortkategorien</a:t>
            </a:r>
          </a:p>
          <a:p>
            <a:pPr algn="ctr"/>
            <a:r>
              <a:rPr lang="de-AT" dirty="0" smtClean="0"/>
              <a:t>Symbolfunktion von Sprache</a:t>
            </a:r>
          </a:p>
          <a:p>
            <a:pPr algn="ctr"/>
            <a:r>
              <a:rPr lang="de-AT" dirty="0" smtClean="0"/>
              <a:t>Grammatikentwicklung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Phase 2: Lexikon-Semantik </a:t>
            </a:r>
            <a:r>
              <a:rPr lang="de-AT" dirty="0" smtClean="0">
                <a:latin typeface="Times New Roman"/>
                <a:cs typeface="Times New Roman"/>
              </a:rPr>
              <a:t>→</a:t>
            </a:r>
            <a:r>
              <a:rPr lang="de-AT" dirty="0" smtClean="0">
                <a:latin typeface="Trebuchet MS" panose="020B0603020202020204" pitchFamily="34" charset="0"/>
                <a:cs typeface="Times New Roman"/>
              </a:rPr>
              <a:t>Morphosyntax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Zweiwortäußerungen</a:t>
            </a:r>
          </a:p>
          <a:p>
            <a:pPr lvl="1"/>
            <a:r>
              <a:rPr lang="de-AT" dirty="0" smtClean="0"/>
              <a:t>Zunächst Verbendstellung („auch Banane essen“)</a:t>
            </a:r>
          </a:p>
          <a:p>
            <a:pPr lvl="1"/>
            <a:r>
              <a:rPr lang="de-AT" dirty="0" smtClean="0"/>
              <a:t>Verbzweitstellung („Anna will auch eine Banane essen“)</a:t>
            </a:r>
          </a:p>
          <a:p>
            <a:pPr lvl="1"/>
            <a:r>
              <a:rPr lang="de-AT" dirty="0" smtClean="0"/>
              <a:t>Komplexe Syntax (5 Jahre)</a:t>
            </a:r>
          </a:p>
          <a:p>
            <a:pPr lvl="1"/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46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t="19452" r="42306" b="36338"/>
          <a:stretch>
            <a:fillRect/>
          </a:stretch>
        </p:blipFill>
        <p:spPr bwMode="auto">
          <a:xfrm>
            <a:off x="395536" y="2132856"/>
            <a:ext cx="76213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90872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Kölner Kommunikationsordner mit </a:t>
            </a:r>
            <a:r>
              <a:rPr lang="de-AT" dirty="0" err="1" smtClean="0"/>
              <a:t>Metacom</a:t>
            </a:r>
            <a:r>
              <a:rPr lang="de-AT" dirty="0" smtClean="0"/>
              <a:t> Symbolen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60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UK - Kind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Wortschatzerwerb  geht der Grammatikentwicklung voraus</a:t>
            </a:r>
          </a:p>
          <a:p>
            <a:r>
              <a:rPr lang="de-AT" dirty="0" smtClean="0"/>
              <a:t>Kurze Sätze beschränken das Kind in seiner pragmatisch-kommunikativen Kompetenz </a:t>
            </a:r>
          </a:p>
          <a:p>
            <a:r>
              <a:rPr lang="de-AT" dirty="0" smtClean="0"/>
              <a:t>Häufig nur Ein-Wort-Sätze</a:t>
            </a:r>
          </a:p>
          <a:p>
            <a:pPr lvl="1"/>
            <a:r>
              <a:rPr lang="de-AT" dirty="0" smtClean="0"/>
              <a:t>Kongenitale Kondition</a:t>
            </a:r>
          </a:p>
          <a:p>
            <a:pPr lvl="1"/>
            <a:r>
              <a:rPr lang="de-AT" dirty="0" smtClean="0"/>
              <a:t>Lernen am Modell fehlt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9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/>
              <a:t>Phase 3: Phonologie </a:t>
            </a:r>
            <a:r>
              <a:rPr lang="de-AT" sz="3200" dirty="0" smtClean="0">
                <a:cs typeface="Times New Roman"/>
              </a:rPr>
              <a:t>→ phonologische Bewusstheit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Lautliche und strukturelle Aspekte der Sprache werden wichtig</a:t>
            </a:r>
          </a:p>
          <a:p>
            <a:r>
              <a:rPr lang="de-AT" dirty="0" smtClean="0"/>
              <a:t>Regelgeleitete Aussprache </a:t>
            </a:r>
          </a:p>
          <a:p>
            <a:r>
              <a:rPr lang="de-AT" dirty="0" smtClean="0"/>
              <a:t>Voraussetzung für Schriftsprache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98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1175353" y="2636912"/>
            <a:ext cx="1809750" cy="22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lkenförmige Legende 3"/>
          <p:cNvSpPr/>
          <p:nvPr/>
        </p:nvSpPr>
        <p:spPr>
          <a:xfrm>
            <a:off x="1348529" y="980728"/>
            <a:ext cx="3672408" cy="1224136"/>
          </a:xfrm>
          <a:prstGeom prst="cloudCallout">
            <a:avLst>
              <a:gd name="adj1" fmla="val -29054"/>
              <a:gd name="adj2" fmla="val 8364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will auch mitreden…….</a:t>
            </a:r>
            <a:endParaRPr lang="de-A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1905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lkenförmige Legende 5"/>
          <p:cNvSpPr/>
          <p:nvPr/>
        </p:nvSpPr>
        <p:spPr>
          <a:xfrm>
            <a:off x="4860032" y="260648"/>
            <a:ext cx="2448272" cy="1440160"/>
          </a:xfrm>
          <a:prstGeom prst="cloudCallout">
            <a:avLst>
              <a:gd name="adj1" fmla="val -10263"/>
              <a:gd name="adj2" fmla="val 68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7200" dirty="0"/>
              <a:t>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51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Phase 3: Phonologie → phonologische Bewusstheit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Erwerbsreihenfolge </a:t>
            </a:r>
            <a:r>
              <a:rPr lang="de-AT" dirty="0" err="1" smtClean="0"/>
              <a:t>nachVan</a:t>
            </a:r>
            <a:r>
              <a:rPr lang="de-AT" dirty="0" smtClean="0"/>
              <a:t> </a:t>
            </a:r>
            <a:r>
              <a:rPr lang="de-AT" dirty="0" err="1" smtClean="0"/>
              <a:t>Kleeck</a:t>
            </a:r>
            <a:r>
              <a:rPr lang="de-AT" dirty="0" smtClean="0"/>
              <a:t> (1990)</a:t>
            </a:r>
          </a:p>
          <a:p>
            <a:pPr lvl="1"/>
            <a:r>
              <a:rPr lang="de-AT" dirty="0" smtClean="0"/>
              <a:t>Reime wahrnehmen und selbst erfinden</a:t>
            </a:r>
          </a:p>
          <a:p>
            <a:pPr lvl="1"/>
            <a:r>
              <a:rPr lang="de-AT" dirty="0" smtClean="0"/>
              <a:t>Minimalpaare erkennen (gelb – Geld)</a:t>
            </a:r>
          </a:p>
          <a:p>
            <a:pPr lvl="1"/>
            <a:r>
              <a:rPr lang="de-AT" dirty="0" smtClean="0"/>
              <a:t>Segmentieren von Wörtern in Silben und Laute</a:t>
            </a:r>
          </a:p>
          <a:p>
            <a:pPr lvl="1"/>
            <a:r>
              <a:rPr lang="de-AT" dirty="0" smtClean="0"/>
              <a:t>Erkennen von Wörtern mit identischen Anfangs- und Endlauten</a:t>
            </a:r>
          </a:p>
          <a:p>
            <a:pPr lvl="1"/>
            <a:r>
              <a:rPr lang="de-AT" dirty="0" smtClean="0"/>
              <a:t>Benennen der Anzahl von Lauten pro Wort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3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Schriftspracherwerb in der UK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Eröffnet offenes Sprachsystem </a:t>
            </a:r>
          </a:p>
          <a:p>
            <a:r>
              <a:rPr lang="de-AT" dirty="0" smtClean="0"/>
              <a:t>Frühen und reichhaltigen Zugang zur </a:t>
            </a:r>
            <a:r>
              <a:rPr lang="de-AT" dirty="0" err="1" smtClean="0"/>
              <a:t>Literalität</a:t>
            </a:r>
            <a:r>
              <a:rPr lang="de-AT" dirty="0" smtClean="0"/>
              <a:t> ermöglichen</a:t>
            </a:r>
          </a:p>
          <a:p>
            <a:r>
              <a:rPr lang="de-AT" dirty="0" err="1" smtClean="0"/>
              <a:t>Emergente</a:t>
            </a:r>
            <a:r>
              <a:rPr lang="de-AT" dirty="0" smtClean="0"/>
              <a:t> </a:t>
            </a:r>
            <a:r>
              <a:rPr lang="de-AT" dirty="0" err="1" smtClean="0"/>
              <a:t>Literalität</a:t>
            </a:r>
            <a:r>
              <a:rPr lang="de-AT" dirty="0" smtClean="0"/>
              <a:t> durch Vorlesen von Bilderbüchern </a:t>
            </a:r>
          </a:p>
          <a:p>
            <a:r>
              <a:rPr lang="de-AT" dirty="0" smtClean="0"/>
              <a:t>Vielfältige Erfahrungen mit Schriftsprache ermöglichen </a:t>
            </a:r>
          </a:p>
          <a:p>
            <a:r>
              <a:rPr lang="de-AT" dirty="0" smtClean="0"/>
              <a:t>Frühe Versorgung mit Sprachausgabegeräten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4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step by st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2734056" cy="2953512"/>
          </a:xfrm>
        </p:spPr>
      </p:pic>
      <p:pic>
        <p:nvPicPr>
          <p:cNvPr id="9" name="Grafik 8" descr="die kleine spin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212976"/>
            <a:ext cx="3201242" cy="2397842"/>
          </a:xfrm>
          <a:prstGeom prst="rect">
            <a:avLst/>
          </a:prstGeom>
        </p:spPr>
      </p:pic>
      <p:sp>
        <p:nvSpPr>
          <p:cNvPr id="10" name="Ovale Legende 9"/>
          <p:cNvSpPr/>
          <p:nvPr/>
        </p:nvSpPr>
        <p:spPr>
          <a:xfrm>
            <a:off x="2411760" y="1340768"/>
            <a:ext cx="3744416" cy="1512168"/>
          </a:xfrm>
          <a:prstGeom prst="wedgeEllipseCallout">
            <a:avLst>
              <a:gd name="adj1" fmla="val -38741"/>
              <a:gd name="adj2" fmla="val 76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„Aber die kleine Spinne spinnt und schweigt“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Gemeinsames Lesen von Bilderbüchern 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de-AT" dirty="0" smtClean="0"/>
              <a:t>Reime ergänzen mit Go Talk</a:t>
            </a:r>
          </a:p>
          <a:p>
            <a:r>
              <a:rPr lang="de-AT" dirty="0" smtClean="0"/>
              <a:t>Quatschreime als Zauberspruch abrufen lassen</a:t>
            </a:r>
          </a:p>
          <a:p>
            <a:r>
              <a:rPr lang="de-AT" dirty="0" smtClean="0"/>
              <a:t>Gedichte vortragen</a:t>
            </a:r>
          </a:p>
          <a:p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Reimwörter auswählen</a:t>
            </a:r>
            <a:endParaRPr lang="de-A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21" t="15251" r="75379" b="38691"/>
          <a:stretch>
            <a:fillRect/>
          </a:stretch>
        </p:blipFill>
        <p:spPr bwMode="auto">
          <a:xfrm>
            <a:off x="899592" y="1707666"/>
            <a:ext cx="1440160" cy="414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3981" t="15251" r="63219" b="68749"/>
          <a:stretch>
            <a:fillRect/>
          </a:stretch>
        </p:blipFill>
        <p:spPr bwMode="auto">
          <a:xfrm>
            <a:off x="2339752" y="170080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3981" t="30452" r="63219" b="54348"/>
          <a:stretch>
            <a:fillRect/>
          </a:stretch>
        </p:blipFill>
        <p:spPr bwMode="auto">
          <a:xfrm rot="20296586">
            <a:off x="4788024" y="2132856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981" t="45652" r="63219" b="38691"/>
          <a:stretch>
            <a:fillRect/>
          </a:stretch>
        </p:blipFill>
        <p:spPr bwMode="auto">
          <a:xfrm rot="836211">
            <a:off x="5580112" y="3861048"/>
            <a:ext cx="1440160" cy="140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Reime ergänzen mit Sprachausgabe</a:t>
            </a:r>
            <a:endParaRPr lang="de-AT" dirty="0"/>
          </a:p>
        </p:txBody>
      </p:sp>
      <p:pic>
        <p:nvPicPr>
          <p:cNvPr id="4" name="Inhaltsplatzhalter 3" descr="go talk l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4486821" cy="4527152"/>
          </a:xfrm>
        </p:spPr>
      </p:pic>
      <p:sp>
        <p:nvSpPr>
          <p:cNvPr id="5" name="Textfeld 4"/>
          <p:cNvSpPr txBox="1"/>
          <p:nvPr/>
        </p:nvSpPr>
        <p:spPr>
          <a:xfrm>
            <a:off x="5508104" y="155679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Ritze ratze</a:t>
            </a:r>
          </a:p>
          <a:p>
            <a:r>
              <a:rPr lang="de-AT" dirty="0" smtClean="0"/>
              <a:t>Ritze ratze </a:t>
            </a:r>
          </a:p>
          <a:p>
            <a:r>
              <a:rPr lang="de-AT" dirty="0" smtClean="0"/>
              <a:t>So macht unsre</a:t>
            </a:r>
          </a:p>
          <a:p>
            <a:r>
              <a:rPr lang="de-AT" dirty="0" smtClean="0"/>
              <a:t>.. 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08104" y="3284984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Und mit einem lauten Knall</a:t>
            </a:r>
          </a:p>
          <a:p>
            <a:r>
              <a:rPr lang="de-AT" dirty="0" smtClean="0"/>
              <a:t>da zerplatzt der blaue</a:t>
            </a:r>
          </a:p>
          <a:p>
            <a:endParaRPr lang="de-AT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5724128" y="4797152"/>
            <a:ext cx="1152128" cy="720080"/>
          </a:xfrm>
          <a:prstGeom prst="wedgeRoundRectCallout">
            <a:avLst>
              <a:gd name="adj1" fmla="val -308247"/>
              <a:gd name="adj2" fmla="val -344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Ball </a:t>
            </a:r>
            <a:endParaRPr lang="de-AT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5508104" y="2492896"/>
            <a:ext cx="1584176" cy="360040"/>
          </a:xfrm>
          <a:prstGeom prst="wedgeRoundRectCallout">
            <a:avLst>
              <a:gd name="adj1" fmla="val -147153"/>
              <a:gd name="adj2" fmla="val 1931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Mietzekatze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Silbenanalyse </a:t>
            </a:r>
            <a:endParaRPr lang="de-A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44" t="12279" r="70350" b="65435"/>
          <a:stretch>
            <a:fillRect/>
          </a:stretch>
        </p:blipFill>
        <p:spPr bwMode="auto">
          <a:xfrm>
            <a:off x="539552" y="1844824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0003" t="12279" r="70350" b="65435"/>
          <a:stretch>
            <a:fillRect/>
          </a:stretch>
        </p:blipFill>
        <p:spPr bwMode="auto">
          <a:xfrm>
            <a:off x="1331640" y="3789040"/>
            <a:ext cx="701338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44" t="12279" r="79859" b="65435"/>
          <a:stretch>
            <a:fillRect/>
          </a:stretch>
        </p:blipFill>
        <p:spPr bwMode="auto">
          <a:xfrm>
            <a:off x="539552" y="3765037"/>
            <a:ext cx="792088" cy="1320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1343" t="35235" r="52160" b="41879"/>
          <a:stretch>
            <a:fillRect/>
          </a:stretch>
        </p:blipFill>
        <p:spPr bwMode="auto">
          <a:xfrm>
            <a:off x="4499992" y="3501008"/>
            <a:ext cx="792088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38321" t="35235" r="58726" b="41879"/>
          <a:stretch>
            <a:fillRect/>
          </a:stretch>
        </p:blipFill>
        <p:spPr bwMode="auto">
          <a:xfrm>
            <a:off x="4139952" y="3501008"/>
            <a:ext cx="360040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9531" t="35235" r="61747" b="41879"/>
          <a:stretch>
            <a:fillRect/>
          </a:stretch>
        </p:blipFill>
        <p:spPr bwMode="auto">
          <a:xfrm>
            <a:off x="3059832" y="3501008"/>
            <a:ext cx="10633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9531" t="35235" r="50979" b="41879"/>
          <a:stretch>
            <a:fillRect/>
          </a:stretch>
        </p:blipFill>
        <p:spPr bwMode="auto">
          <a:xfrm>
            <a:off x="2771800" y="1844824"/>
            <a:ext cx="1559024" cy="146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1,2 oder 3 Silben ?</a:t>
            </a:r>
            <a:endParaRPr lang="de-A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44" t="7822" r="44202" b="14920"/>
          <a:stretch>
            <a:fillRect/>
          </a:stretch>
        </p:blipFill>
        <p:spPr bwMode="auto">
          <a:xfrm>
            <a:off x="755576" y="1700808"/>
            <a:ext cx="318635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3423" t="50940" r="69490" b="39462"/>
          <a:stretch>
            <a:fillRect/>
          </a:stretch>
        </p:blipFill>
        <p:spPr bwMode="auto">
          <a:xfrm>
            <a:off x="1619672" y="4005064"/>
            <a:ext cx="598220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41343" t="52293" r="50979" b="38109"/>
          <a:stretch>
            <a:fillRect/>
          </a:stretch>
        </p:blipFill>
        <p:spPr bwMode="auto">
          <a:xfrm>
            <a:off x="2915816" y="4077072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Anlautsuche</a:t>
            </a:r>
            <a:endParaRPr lang="de-AT" dirty="0"/>
          </a:p>
        </p:txBody>
      </p:sp>
      <p:pic>
        <p:nvPicPr>
          <p:cNvPr id="4" name="Inhaltsplatzhalter 3" descr="go talk l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7387" y="1894681"/>
            <a:ext cx="4238625" cy="4276725"/>
          </a:xfrm>
        </p:spPr>
      </p:pic>
      <p:sp>
        <p:nvSpPr>
          <p:cNvPr id="7" name="Rechteck 6"/>
          <p:cNvSpPr/>
          <p:nvPr/>
        </p:nvSpPr>
        <p:spPr>
          <a:xfrm rot="21093373">
            <a:off x="2893205" y="4219885"/>
            <a:ext cx="1304115" cy="94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 rot="20944898">
            <a:off x="4045842" y="3058812"/>
            <a:ext cx="1146150" cy="94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 rot="20883895">
            <a:off x="4266198" y="4076348"/>
            <a:ext cx="1113613" cy="886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9973">
            <a:off x="4115782" y="3054074"/>
            <a:ext cx="1060525" cy="9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8659">
            <a:off x="2917970" y="4220071"/>
            <a:ext cx="1231961" cy="9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 rot="21141601">
            <a:off x="2753766" y="3211060"/>
            <a:ext cx="1113613" cy="886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1452">
            <a:off x="2738812" y="3283101"/>
            <a:ext cx="1185937" cy="89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7422">
            <a:off x="4277923" y="4037168"/>
            <a:ext cx="1232557" cy="9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6012160" y="112474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Welches Wort beginnt mit „B“ ?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Gebärden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2400" dirty="0" smtClean="0"/>
              <a:t>Gebärdensprache</a:t>
            </a:r>
          </a:p>
          <a:p>
            <a:r>
              <a:rPr lang="de-AT" sz="2400" dirty="0" smtClean="0"/>
              <a:t>Gebärden in der Unterstützen Kommunikation</a:t>
            </a:r>
          </a:p>
          <a:p>
            <a:pPr lvl="1"/>
            <a:r>
              <a:rPr lang="de-AT" sz="2000" dirty="0" smtClean="0"/>
              <a:t>Gebärden aus der regionalen Gebärdensprache</a:t>
            </a:r>
          </a:p>
          <a:p>
            <a:pPr lvl="1"/>
            <a:r>
              <a:rPr lang="de-AT" sz="2000" dirty="0" smtClean="0"/>
              <a:t>Gebärdensammlung „Schau doch meine Hände an“ (an die deutsche Gebärdensprache angelehnt, aber motorisch vereinfacht)</a:t>
            </a:r>
          </a:p>
          <a:p>
            <a:pPr lvl="1"/>
            <a:r>
              <a:rPr lang="de-AT" sz="2000" dirty="0" smtClean="0"/>
              <a:t>Gebärdenunterstützte </a:t>
            </a:r>
            <a:r>
              <a:rPr lang="de-AT" sz="2000" dirty="0" err="1" smtClean="0"/>
              <a:t>Kommuniktion</a:t>
            </a:r>
            <a:r>
              <a:rPr lang="de-AT" sz="2000" dirty="0" smtClean="0"/>
              <a:t> (GuK1ist angelehnt an </a:t>
            </a:r>
            <a:r>
              <a:rPr lang="de-AT" sz="2000" dirty="0" err="1" smtClean="0"/>
              <a:t>SdmHa</a:t>
            </a:r>
            <a:r>
              <a:rPr lang="de-AT" sz="2000" dirty="0" smtClean="0"/>
              <a:t>, GuK2 ist angelehnt an die deutsche Gebärdensprache)</a:t>
            </a:r>
          </a:p>
          <a:p>
            <a:pPr lvl="2"/>
            <a:r>
              <a:rPr lang="de-AT" sz="1800" dirty="0" smtClean="0"/>
              <a:t>Wortschatz auf 200 Wörter begrenzt </a:t>
            </a:r>
          </a:p>
          <a:p>
            <a:pPr lvl="2"/>
            <a:r>
              <a:rPr lang="de-AT" sz="1800" dirty="0" smtClean="0"/>
              <a:t>Material: Bildkarten, Gebärdenkarten, Wortkarten</a:t>
            </a:r>
          </a:p>
          <a:p>
            <a:r>
              <a:rPr lang="de-AT" sz="2400" dirty="0" smtClean="0"/>
              <a:t>Taktile Gebärden </a:t>
            </a:r>
          </a:p>
          <a:p>
            <a:pPr lvl="1"/>
            <a:r>
              <a:rPr lang="de-AT" sz="2100" dirty="0" smtClean="0"/>
              <a:t>Körpernahe Gebärden (Odilieninstitut)</a:t>
            </a:r>
          </a:p>
          <a:p>
            <a:pPr lvl="1"/>
            <a:r>
              <a:rPr lang="de-AT" sz="2100" dirty="0" err="1" smtClean="0"/>
              <a:t>Uvm</a:t>
            </a:r>
            <a:r>
              <a:rPr lang="de-AT" sz="2100" dirty="0" smtClean="0"/>
              <a:t>.</a:t>
            </a:r>
          </a:p>
          <a:p>
            <a:pPr lvl="1"/>
            <a:endParaRPr lang="de-AT" sz="21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97" t="9539" r="13970" b="5615"/>
          <a:stretch>
            <a:fillRect/>
          </a:stretch>
        </p:blipFill>
        <p:spPr bwMode="auto">
          <a:xfrm>
            <a:off x="331529" y="404663"/>
            <a:ext cx="7336815" cy="639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feil nach rechts 4"/>
          <p:cNvSpPr/>
          <p:nvPr/>
        </p:nvSpPr>
        <p:spPr>
          <a:xfrm rot="1600198">
            <a:off x="4644008" y="4149080"/>
            <a:ext cx="19442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de-AT" dirty="0" smtClean="0"/>
              <a:t>Online Datenbank </a:t>
            </a:r>
            <a:r>
              <a:rPr lang="de-AT" dirty="0" err="1" smtClean="0"/>
              <a:t>ledasila</a:t>
            </a:r>
            <a:r>
              <a:rPr lang="de-AT" dirty="0" smtClean="0"/>
              <a:t>:</a:t>
            </a:r>
          </a:p>
          <a:p>
            <a:r>
              <a:rPr lang="de-AT" dirty="0" smtClean="0">
                <a:hlinkClick r:id="rId2"/>
              </a:rPr>
              <a:t>http://ledasila.uni-klu.ac.at/TPM/public/public_main.asp?sid</a:t>
            </a:r>
            <a:r>
              <a:rPr lang="de-AT" dirty="0" smtClean="0"/>
              <a:t>=</a:t>
            </a:r>
          </a:p>
          <a:p>
            <a:pPr lvl="1"/>
            <a:r>
              <a:rPr lang="de-AT" dirty="0" smtClean="0"/>
              <a:t>Internet </a:t>
            </a:r>
            <a:r>
              <a:rPr lang="de-AT" dirty="0" err="1" smtClean="0"/>
              <a:t>explorer</a:t>
            </a:r>
            <a:r>
              <a:rPr lang="de-AT" dirty="0" smtClean="0"/>
              <a:t> verwenden ! </a:t>
            </a:r>
          </a:p>
          <a:p>
            <a:endParaRPr lang="de-AT" dirty="0" smtClean="0"/>
          </a:p>
          <a:p>
            <a:r>
              <a:rPr lang="de-AT" dirty="0" smtClean="0"/>
              <a:t>Gesuchten Begriff eingeben: z.B. „Ferien“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56084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05" y="335684"/>
            <a:ext cx="7557055" cy="604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Ferien </a:t>
            </a:r>
            <a:endParaRPr lang="de-AT" dirty="0"/>
          </a:p>
        </p:txBody>
      </p:sp>
      <p:pic>
        <p:nvPicPr>
          <p:cNvPr id="4" name="LedaSila#34272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3" y="1609725"/>
            <a:ext cx="5922962" cy="484663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8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7493" y="104123"/>
            <a:ext cx="5038511" cy="6939837"/>
          </a:xfrm>
        </p:spPr>
      </p:pic>
      <p:sp>
        <p:nvSpPr>
          <p:cNvPr id="5" name="Textfeld 4"/>
          <p:cNvSpPr txBox="1"/>
          <p:nvPr/>
        </p:nvSpPr>
        <p:spPr>
          <a:xfrm>
            <a:off x="467544" y="5486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Beispiele für körpernahe Gebärden </a:t>
            </a: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5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518791" cy="4846638"/>
          </a:xfrm>
        </p:spPr>
      </p:pic>
      <p:sp>
        <p:nvSpPr>
          <p:cNvPr id="5" name="Textfeld 4"/>
          <p:cNvSpPr txBox="1"/>
          <p:nvPr/>
        </p:nvSpPr>
        <p:spPr>
          <a:xfrm>
            <a:off x="467544" y="620688"/>
            <a:ext cx="66967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Gemeinsam singen mit Gebärden </a:t>
            </a:r>
            <a:endParaRPr lang="de-AT" sz="1400" dirty="0" smtClean="0"/>
          </a:p>
          <a:p>
            <a:r>
              <a:rPr lang="de-AT" sz="1400" dirty="0" smtClean="0"/>
              <a:t>„Jetzt geht´s richtig los“ Ein Liederbuch für Jung und Alt mit Gebärden nach „Schau doch meine Hände an“ Elvira Götze, Irene Leber, Jörg Spiegelhalter </a:t>
            </a:r>
            <a:endParaRPr lang="de-AT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3293626" cy="4536504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11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/>
            <a:r>
              <a:rPr lang="de-DE" smtClean="0"/>
              <a:t>Förderliche Wirkung von Gebärden auf die Sprachentwicklung:</a:t>
            </a:r>
          </a:p>
          <a:p>
            <a:pPr eaLnBrk="1" hangingPunct="1"/>
            <a:r>
              <a:rPr lang="de-DE" sz="2000" smtClean="0"/>
              <a:t>Erhöhte wechselseitige Aufmerksamkeit von Kind und Bezugsperson</a:t>
            </a:r>
          </a:p>
          <a:p>
            <a:pPr eaLnBrk="1" hangingPunct="1"/>
            <a:r>
              <a:rPr lang="de-DE" sz="2000" smtClean="0"/>
              <a:t>Verlangsamte Sprache und visuelle Betonung der Schlüsselwörter bewirken einen besseren Erinnerungseffekt</a:t>
            </a:r>
          </a:p>
          <a:p>
            <a:pPr eaLnBrk="1" hangingPunct="1"/>
            <a:r>
              <a:rPr lang="de-DE" sz="2000" smtClean="0"/>
              <a:t>Wortschatzerweiterung obwohl das Kind noch nicht spricht</a:t>
            </a:r>
          </a:p>
          <a:p>
            <a:pPr eaLnBrk="1" hangingPunct="1"/>
            <a:r>
              <a:rPr lang="de-DE" sz="2000" smtClean="0"/>
              <a:t>Kommunikationsverbesserung</a:t>
            </a:r>
          </a:p>
          <a:p>
            <a:pPr eaLnBrk="1" hangingPunct="1"/>
            <a:r>
              <a:rPr lang="de-DE" sz="2000" smtClean="0"/>
              <a:t>Kognitives Verarbeiten und Speichern von Erfahrungen wird möglich</a:t>
            </a:r>
          </a:p>
          <a:p>
            <a:pPr eaLnBrk="1" hangingPunct="1"/>
            <a:r>
              <a:rPr lang="de-DE" sz="2000" smtClean="0"/>
              <a:t>Symbole für bedeutungsbezogenes Bewerten werden zur Verfügung gestellt</a:t>
            </a:r>
          </a:p>
          <a:p>
            <a:pPr eaLnBrk="1" hangingPunct="1"/>
            <a:r>
              <a:rPr lang="de-DE" sz="2000" smtClean="0"/>
              <a:t>Aktivitäten der Hände beim Gebärden regen auch Bewegungsabläufe des Mundes an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Praktische Beispiele aus der logopädischen </a:t>
            </a:r>
            <a:r>
              <a:rPr lang="de-AT" dirty="0" err="1" smtClean="0"/>
              <a:t>praxis</a:t>
            </a:r>
            <a:r>
              <a:rPr lang="de-AT" dirty="0" smtClean="0"/>
              <a:t>….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Ich Buch – Gesprächsthemen </a:t>
            </a:r>
          </a:p>
          <a:p>
            <a:pPr marL="0" indent="0"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29092"/>
          <a:stretch/>
        </p:blipFill>
        <p:spPr bwMode="auto">
          <a:xfrm>
            <a:off x="611560" y="2204864"/>
            <a:ext cx="3028950" cy="405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8" r="29621"/>
          <a:stretch/>
        </p:blipFill>
        <p:spPr bwMode="auto">
          <a:xfrm>
            <a:off x="3779911" y="2204864"/>
            <a:ext cx="2941265" cy="405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>
            <a:normAutofit/>
          </a:bodyPr>
          <a:lstStyle/>
          <a:p>
            <a:r>
              <a:rPr lang="de-AT" dirty="0" smtClean="0"/>
              <a:t>Förderung mit einfachen Sprachausgabegeräten:</a:t>
            </a:r>
          </a:p>
          <a:p>
            <a:pPr lvl="1"/>
            <a:r>
              <a:rPr lang="de-AT" dirty="0" smtClean="0"/>
              <a:t>Handlungen bewirken</a:t>
            </a:r>
          </a:p>
          <a:p>
            <a:pPr lvl="1"/>
            <a:r>
              <a:rPr lang="de-AT" dirty="0" smtClean="0"/>
              <a:t>Abzählreim</a:t>
            </a:r>
          </a:p>
          <a:p>
            <a:pPr lvl="1"/>
            <a:r>
              <a:rPr lang="de-AT" dirty="0" smtClean="0"/>
              <a:t>Erlebnis berichten</a:t>
            </a:r>
          </a:p>
          <a:p>
            <a:pPr lvl="1"/>
            <a:r>
              <a:rPr lang="de-AT" dirty="0" smtClean="0"/>
              <a:t>Kommentieren</a:t>
            </a:r>
          </a:p>
          <a:p>
            <a:pPr lvl="1"/>
            <a:r>
              <a:rPr lang="de-AT" dirty="0" smtClean="0"/>
              <a:t>Startzeichen geben</a:t>
            </a:r>
          </a:p>
          <a:p>
            <a:pPr lvl="1"/>
            <a:r>
              <a:rPr lang="de-AT" dirty="0" smtClean="0"/>
              <a:t>Botengang übernehmen</a:t>
            </a:r>
          </a:p>
          <a:p>
            <a:pPr lvl="1"/>
            <a:r>
              <a:rPr lang="de-AT" dirty="0" smtClean="0"/>
              <a:t>Tischspruch </a:t>
            </a:r>
          </a:p>
          <a:p>
            <a:pPr lvl="1"/>
            <a:r>
              <a:rPr lang="de-AT" dirty="0" smtClean="0"/>
              <a:t>Mitsingen</a:t>
            </a:r>
          </a:p>
          <a:p>
            <a:pPr lvl="1"/>
            <a:r>
              <a:rPr lang="de-AT" dirty="0" smtClean="0"/>
              <a:t>Soziale Umgangsformen</a:t>
            </a:r>
          </a:p>
          <a:p>
            <a:pPr lvl="1"/>
            <a:r>
              <a:rPr lang="de-AT" dirty="0" smtClean="0"/>
              <a:t>…</a:t>
            </a:r>
          </a:p>
          <a:p>
            <a:pPr lvl="1"/>
            <a:r>
              <a:rPr lang="de-AT" dirty="0" smtClean="0"/>
              <a:t>Mehr dazu unter: „Entdecke die Kraft der Sprache“ </a:t>
            </a:r>
            <a:r>
              <a:rPr lang="de-AT" sz="1800" dirty="0" smtClean="0"/>
              <a:t>kontextbezogene Kommunikationsförderung mit einfachen Sprachausgabegeräten (</a:t>
            </a:r>
            <a:r>
              <a:rPr lang="de-AT" sz="1800" dirty="0" err="1" smtClean="0"/>
              <a:t>Prentke</a:t>
            </a:r>
            <a:r>
              <a:rPr lang="de-AT" sz="1800" dirty="0" smtClean="0"/>
              <a:t> </a:t>
            </a:r>
            <a:r>
              <a:rPr lang="de-AT" sz="1800" dirty="0" err="1" smtClean="0"/>
              <a:t>Romich</a:t>
            </a:r>
            <a:r>
              <a:rPr lang="de-AT" sz="1800" dirty="0" smtClean="0"/>
              <a:t> Deutschland)</a:t>
            </a:r>
            <a:endParaRPr lang="de-AT" sz="1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88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Sprachverständnis und Satzbau</a:t>
            </a:r>
            <a:endParaRPr lang="de-A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44" t="9308" r="43013" b="7491"/>
          <a:stretch>
            <a:fillRect/>
          </a:stretch>
        </p:blipFill>
        <p:spPr bwMode="auto">
          <a:xfrm>
            <a:off x="2411760" y="1039754"/>
            <a:ext cx="4155891" cy="58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417560"/>
          </a:xfrm>
        </p:spPr>
        <p:txBody>
          <a:bodyPr>
            <a:noAutofit/>
          </a:bodyPr>
          <a:lstStyle/>
          <a:p>
            <a:pPr algn="ctr"/>
            <a:r>
              <a:rPr lang="de-AT" sz="6000" dirty="0" smtClean="0"/>
              <a:t>Kommunikation ist ein menschliches Grundbedürfnis.</a:t>
            </a:r>
            <a:endParaRPr lang="de-AT" sz="6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04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Videobeispiel Chrissi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Logopädisches Setting:</a:t>
            </a:r>
          </a:p>
          <a:p>
            <a:pPr lvl="1"/>
            <a:r>
              <a:rPr lang="de-AT" dirty="0" smtClean="0"/>
              <a:t>Symbolspiel (</a:t>
            </a:r>
            <a:r>
              <a:rPr lang="de-AT" dirty="0" err="1" smtClean="0"/>
              <a:t>Zollinger</a:t>
            </a:r>
            <a:r>
              <a:rPr lang="de-AT" dirty="0" smtClean="0"/>
              <a:t>) „gemeinsam kochen“</a:t>
            </a:r>
          </a:p>
          <a:p>
            <a:r>
              <a:rPr lang="de-AT" dirty="0" smtClean="0"/>
              <a:t>Kommunikationsformen:</a:t>
            </a:r>
          </a:p>
          <a:p>
            <a:pPr lvl="1"/>
            <a:r>
              <a:rPr lang="de-AT" dirty="0" smtClean="0"/>
              <a:t>Lautsprache </a:t>
            </a:r>
          </a:p>
          <a:p>
            <a:pPr lvl="1"/>
            <a:r>
              <a:rPr lang="de-AT" dirty="0" smtClean="0"/>
              <a:t>Gebärden (ASL)</a:t>
            </a:r>
          </a:p>
          <a:p>
            <a:pPr lvl="1"/>
            <a:r>
              <a:rPr lang="de-AT" dirty="0" smtClean="0"/>
              <a:t>Sprachausgabegerät mit natürlicher Sprachausgabe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3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Videobotschaft einer UK-Nutzerin</a:t>
            </a:r>
          </a:p>
          <a:p>
            <a:endParaRPr lang="de-AT" dirty="0"/>
          </a:p>
          <a:p>
            <a:r>
              <a:rPr lang="de-AT" dirty="0" smtClean="0"/>
              <a:t>Livemitschnitt eines gemeinsamen Vortrages im Rahmen des Bewohnervertretung Fachseminars „Kommunikation ist mehr als reden.“ am 23.4.2014 im Europahaus </a:t>
            </a:r>
            <a:r>
              <a:rPr lang="de-AT" smtClean="0"/>
              <a:t>in Wien.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endParaRPr lang="de-AT" dirty="0" smtClean="0">
              <a:latin typeface="Harlow Solid Italic" panose="04030604020F02020D02" pitchFamily="82" charset="0"/>
            </a:endParaRPr>
          </a:p>
          <a:p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 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8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4248472"/>
          </a:xfrm>
        </p:spPr>
        <p:txBody>
          <a:bodyPr>
            <a:normAutofit/>
          </a:bodyPr>
          <a:lstStyle/>
          <a:p>
            <a:pPr algn="ctr"/>
            <a:r>
              <a:rPr lang="de-AT" sz="6600" dirty="0" smtClean="0"/>
              <a:t>Kommunikation ist ein Menschenrecht</a:t>
            </a:r>
            <a:endParaRPr lang="de-AT" sz="6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83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129528"/>
          </a:xfrm>
        </p:spPr>
        <p:txBody>
          <a:bodyPr>
            <a:normAutofit/>
          </a:bodyPr>
          <a:lstStyle/>
          <a:p>
            <a:pPr algn="ctr"/>
            <a:r>
              <a:rPr lang="de-AT" sz="6000" dirty="0" smtClean="0"/>
              <a:t>Wissen Sie, wie es ist, wenn man nicht sprechen kann ?</a:t>
            </a:r>
            <a:endParaRPr lang="de-AT" sz="6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83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Kommunikationsformen in der Unterstützten Kommunikation</a:t>
            </a:r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>
            <a:off x="1475656" y="2348880"/>
            <a:ext cx="4608512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Körpereigene Formen</a:t>
            </a:r>
            <a:endParaRPr lang="de-AT" dirty="0"/>
          </a:p>
        </p:txBody>
      </p:sp>
      <p:sp>
        <p:nvSpPr>
          <p:cNvPr id="15" name="Rechteck 14"/>
          <p:cNvSpPr/>
          <p:nvPr/>
        </p:nvSpPr>
        <p:spPr>
          <a:xfrm>
            <a:off x="1475656" y="3573016"/>
            <a:ext cx="46085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Externe Formen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404664"/>
            <a:ext cx="8172400" cy="12241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Körpereigene Formen</a:t>
            </a:r>
            <a:endParaRPr lang="de-AT" sz="2400" dirty="0"/>
          </a:p>
        </p:txBody>
      </p:sp>
      <p:sp>
        <p:nvSpPr>
          <p:cNvPr id="4" name="Ellipse 3"/>
          <p:cNvSpPr/>
          <p:nvPr/>
        </p:nvSpPr>
        <p:spPr>
          <a:xfrm>
            <a:off x="1043608" y="2132856"/>
            <a:ext cx="4896544" cy="18722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Körpersprache</a:t>
            </a:r>
          </a:p>
          <a:p>
            <a:pPr algn="ctr"/>
            <a:r>
              <a:rPr lang="de-AT" sz="2400" dirty="0" smtClean="0"/>
              <a:t>Atmung</a:t>
            </a:r>
          </a:p>
          <a:p>
            <a:pPr algn="ctr"/>
            <a:r>
              <a:rPr lang="de-AT" sz="2400" dirty="0" smtClean="0"/>
              <a:t>Muskelspannung</a:t>
            </a:r>
          </a:p>
          <a:p>
            <a:pPr algn="ctr"/>
            <a:r>
              <a:rPr lang="de-AT" sz="2400" dirty="0" smtClean="0"/>
              <a:t>Mimik und Gestik</a:t>
            </a:r>
            <a:endParaRPr lang="de-AT" sz="2400" dirty="0"/>
          </a:p>
        </p:txBody>
      </p:sp>
      <p:sp>
        <p:nvSpPr>
          <p:cNvPr id="5" name="Ellipse 4"/>
          <p:cNvSpPr/>
          <p:nvPr/>
        </p:nvSpPr>
        <p:spPr>
          <a:xfrm>
            <a:off x="107504" y="4797152"/>
            <a:ext cx="3096344" cy="12241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Gebärden</a:t>
            </a:r>
            <a:endParaRPr lang="de-AT" sz="2400" dirty="0"/>
          </a:p>
        </p:txBody>
      </p:sp>
      <p:sp>
        <p:nvSpPr>
          <p:cNvPr id="6" name="Ellipse 5"/>
          <p:cNvSpPr/>
          <p:nvPr/>
        </p:nvSpPr>
        <p:spPr>
          <a:xfrm>
            <a:off x="4427984" y="4509120"/>
            <a:ext cx="3384376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Phonation</a:t>
            </a:r>
          </a:p>
          <a:p>
            <a:pPr algn="ctr"/>
            <a:r>
              <a:rPr lang="de-AT" sz="2400" dirty="0" smtClean="0"/>
              <a:t>Laute und Lautsprache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Unterstützte Kommunikation in der Logopädie IKT Forum  Andrea Ganster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sithea">
  <a:themeElements>
    <a:clrScheme name="Lysithea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1770</Words>
  <Application>Microsoft Office PowerPoint</Application>
  <PresentationFormat>Bildschirmpräsentation (4:3)</PresentationFormat>
  <Paragraphs>330</Paragraphs>
  <Slides>51</Slides>
  <Notes>4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Lysithea</vt:lpstr>
      <vt:lpstr>Unterstützte Kommunikation und Logopädie</vt:lpstr>
      <vt:lpstr>Logopädische therapie</vt:lpstr>
      <vt:lpstr>PowerPoint-Präsentation</vt:lpstr>
      <vt:lpstr>PowerPoint-Präsentation</vt:lpstr>
      <vt:lpstr>Kommunikation ist ein menschliches Grundbedürfnis.</vt:lpstr>
      <vt:lpstr>Kommunikation ist ein Menschenrecht</vt:lpstr>
      <vt:lpstr>Wissen Sie, wie es ist, wenn man nicht sprechen kann ?</vt:lpstr>
      <vt:lpstr>Kommunikationsformen in der Unterstützten Kommunikation</vt:lpstr>
      <vt:lpstr>PowerPoint-Präsentation</vt:lpstr>
      <vt:lpstr>PowerPoint-Präsentation</vt:lpstr>
      <vt:lpstr>Bezugsdisziplinen</vt:lpstr>
      <vt:lpstr>PowerPoint-Präsentation</vt:lpstr>
      <vt:lpstr>UK in der Logopädie </vt:lpstr>
      <vt:lpstr>PowerPoint-Präsentation</vt:lpstr>
      <vt:lpstr>Sprachentwicklung </vt:lpstr>
      <vt:lpstr>Phase 1: Pragmatik  semantik</vt:lpstr>
      <vt:lpstr>Phase 1: Pragmatik  semantik</vt:lpstr>
      <vt:lpstr>PowerPoint-Präsentation</vt:lpstr>
      <vt:lpstr>Interaktionsprobleme eines UK Kindes</vt:lpstr>
      <vt:lpstr>Interaktionsprobleme der Bezugspersonen</vt:lpstr>
      <vt:lpstr>PowerPoint-Präsentation</vt:lpstr>
      <vt:lpstr>Asymmetriehypothese (Smith und Grove 1999, 2003) </vt:lpstr>
      <vt:lpstr>Training beider KOmmunikationspartner</vt:lpstr>
      <vt:lpstr>Wortschatzentwicklung</vt:lpstr>
      <vt:lpstr>Phase 2: Lexikon-Semantik  Morphosyntax </vt:lpstr>
      <vt:lpstr>Phase 2: Lexikon-Semantik →Morphosyntax</vt:lpstr>
      <vt:lpstr>PowerPoint-Präsentation</vt:lpstr>
      <vt:lpstr>UK - Kind</vt:lpstr>
      <vt:lpstr>Phase 3: Phonologie → phonologische Bewusstheit</vt:lpstr>
      <vt:lpstr>Phase 3: Phonologie → phonologische Bewusstheit</vt:lpstr>
      <vt:lpstr>Schriftspracherwerb in der UK</vt:lpstr>
      <vt:lpstr>PowerPoint-Präsentation</vt:lpstr>
      <vt:lpstr>PowerPoint-Präsentation</vt:lpstr>
      <vt:lpstr>Reimwörter auswählen</vt:lpstr>
      <vt:lpstr>Reime ergänzen mit Sprachausgabe</vt:lpstr>
      <vt:lpstr>Silbenanalyse </vt:lpstr>
      <vt:lpstr>1,2 oder 3 Silben ?</vt:lpstr>
      <vt:lpstr>Anlautsuche</vt:lpstr>
      <vt:lpstr>Gebärden </vt:lpstr>
      <vt:lpstr>PowerPoint-Präsentation</vt:lpstr>
      <vt:lpstr>PowerPoint-Präsentation</vt:lpstr>
      <vt:lpstr>PowerPoint-Präsentation</vt:lpstr>
      <vt:lpstr>Ferien </vt:lpstr>
      <vt:lpstr>PowerPoint-Präsentation</vt:lpstr>
      <vt:lpstr>PowerPoint-Präsentation</vt:lpstr>
      <vt:lpstr>PowerPoint-Präsentation</vt:lpstr>
      <vt:lpstr>Praktische Beispiele aus der logopädischen praxis….</vt:lpstr>
      <vt:lpstr>PowerPoint-Präsentation</vt:lpstr>
      <vt:lpstr>Sprachverständnis und Satzbau</vt:lpstr>
      <vt:lpstr>Videobeispiel Chrissi </vt:lpstr>
      <vt:lpstr>PowerPoint-Präsentation</vt:lpstr>
    </vt:vector>
  </TitlesOfParts>
  <Company>Mosaik GmbH Graz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Unterstützte Kommunikation und Logopädie</dc:title>
  <dc:creator>Logo</dc:creator>
  <cp:lastModifiedBy>Andrea</cp:lastModifiedBy>
  <cp:revision>73</cp:revision>
  <dcterms:created xsi:type="dcterms:W3CDTF">2015-06-03T08:59:45Z</dcterms:created>
  <dcterms:modified xsi:type="dcterms:W3CDTF">2015-07-09T09:03:40Z</dcterms:modified>
</cp:coreProperties>
</file>