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412" r:id="rId2"/>
    <p:sldId id="437" r:id="rId3"/>
    <p:sldId id="413" r:id="rId4"/>
    <p:sldId id="417" r:id="rId5"/>
    <p:sldId id="430" r:id="rId6"/>
    <p:sldId id="415" r:id="rId7"/>
    <p:sldId id="444" r:id="rId8"/>
    <p:sldId id="445" r:id="rId9"/>
    <p:sldId id="447" r:id="rId10"/>
    <p:sldId id="448" r:id="rId11"/>
    <p:sldId id="449" r:id="rId12"/>
    <p:sldId id="419" r:id="rId13"/>
    <p:sldId id="450" r:id="rId14"/>
    <p:sldId id="451" r:id="rId15"/>
    <p:sldId id="421" r:id="rId16"/>
    <p:sldId id="422" r:id="rId17"/>
    <p:sldId id="423" r:id="rId18"/>
    <p:sldId id="441" r:id="rId19"/>
    <p:sldId id="443" r:id="rId20"/>
    <p:sldId id="440" r:id="rId21"/>
    <p:sldId id="439" r:id="rId22"/>
    <p:sldId id="453" r:id="rId23"/>
    <p:sldId id="452" r:id="rId24"/>
    <p:sldId id="424" r:id="rId25"/>
    <p:sldId id="442" r:id="rId26"/>
    <p:sldId id="426" r:id="rId27"/>
    <p:sldId id="427" r:id="rId28"/>
    <p:sldId id="428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E27"/>
    <a:srgbClr val="1C6C9F"/>
    <a:srgbClr val="006599"/>
    <a:srgbClr val="2F5FBF"/>
    <a:srgbClr val="22458A"/>
    <a:srgbClr val="3366CC"/>
    <a:srgbClr val="FFD77D"/>
    <a:srgbClr val="FFF2D5"/>
    <a:srgbClr val="FFE098"/>
    <a:srgbClr val="FFE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05" autoAdjust="0"/>
  </p:normalViewPr>
  <p:slideViewPr>
    <p:cSldViewPr>
      <p:cViewPr>
        <p:scale>
          <a:sx n="75" d="100"/>
          <a:sy n="75" d="100"/>
        </p:scale>
        <p:origin x="-266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118A6-A084-460A-A737-40BBC5740A03}" type="datetimeFigureOut">
              <a:rPr lang="de-DE" smtClean="0"/>
              <a:pPr/>
              <a:t>13.07.2015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251CA-0F90-4F36-A9FB-24B6864351D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5944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5B8C0-6BC9-4B31-898E-08857F9EC041}" type="datetimeFigureOut">
              <a:rPr lang="de-AT" smtClean="0"/>
              <a:t>13.07.2015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C94D-4640-42D3-A7D8-D1AB6F3408A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869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sz="1200" dirty="0" smtClean="0"/>
              <a:t>Ziele:</a:t>
            </a:r>
          </a:p>
          <a:p>
            <a:r>
              <a:rPr lang="de-AT" sz="1200" dirty="0" smtClean="0"/>
              <a:t>Studiensituation für gehörlose und schwerhörige Studierende verbessern</a:t>
            </a:r>
          </a:p>
          <a:p>
            <a:r>
              <a:rPr lang="de-DE" sz="1200" dirty="0" smtClean="0"/>
              <a:t>Studium zeitgerecht und erfolgreich abschließen</a:t>
            </a:r>
          </a:p>
          <a:p>
            <a:r>
              <a:rPr lang="de-DE" sz="1200" dirty="0" smtClean="0"/>
              <a:t>Erhöhung der Zahl der gehörlosen Akademiker/innen in Österreich</a:t>
            </a:r>
          </a:p>
          <a:p>
            <a:r>
              <a:rPr lang="de-DE" dirty="0" smtClean="0"/>
              <a:t>Verringerung des Organisationsaufwandes für gehörlose Studierende</a:t>
            </a:r>
          </a:p>
          <a:p>
            <a:r>
              <a:rPr lang="de-DE" dirty="0" smtClean="0"/>
              <a:t>-&gt; Einrichten einer Servicestelle </a:t>
            </a:r>
            <a:br>
              <a:rPr lang="de-DE" dirty="0" smtClean="0"/>
            </a:br>
            <a:r>
              <a:rPr lang="de-DE" dirty="0" smtClean="0"/>
              <a:t>(für den tertiären Bildungsbereich)</a:t>
            </a:r>
          </a:p>
          <a:p>
            <a:endParaRPr lang="de-DE" dirty="0" smtClean="0"/>
          </a:p>
          <a:p>
            <a:r>
              <a:rPr lang="de-DE" dirty="0" smtClean="0"/>
              <a:t>Testen (und Entwickeln) von Möglichkeiten der technischen Unterstützung Studierender</a:t>
            </a:r>
          </a:p>
          <a:p>
            <a:r>
              <a:rPr lang="de-DE" dirty="0" smtClean="0"/>
              <a:t>Fachgebärden (sammeln, diskutieren, …)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C94D-4640-42D3-A7D8-D1AB6F3408AA}" type="slidenum">
              <a:rPr lang="de-AT" smtClean="0"/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Wird als</a:t>
            </a:r>
            <a:r>
              <a:rPr lang="de-AT" baseline="0" dirty="0" smtClean="0"/>
              <a:t> Unterseite des TSC der TU </a:t>
            </a:r>
            <a:r>
              <a:rPr lang="de-AT" baseline="0" dirty="0" err="1" smtClean="0"/>
              <a:t>angbeoten</a:t>
            </a:r>
            <a:endParaRPr lang="de-AT" baseline="0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C94D-4640-42D3-A7D8-D1AB6F3408AA}" type="slidenum">
              <a:rPr lang="de-AT" smtClean="0"/>
              <a:t>15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C94D-4640-42D3-A7D8-D1AB6F3408AA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270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C94D-4640-42D3-A7D8-D1AB6F3408AA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5576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C94D-4640-42D3-A7D8-D1AB6F3408AA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856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DCE9C5-E971-4D82-B40A-91029E194070}" type="datetimeFigureOut">
              <a:rPr lang="de-DE" smtClean="0"/>
              <a:pPr/>
              <a:t>13.07.2015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18D5F4-A276-4751-905C-1E24DD1D73E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DCE9C5-E971-4D82-B40A-91029E194070}" type="datetimeFigureOut">
              <a:rPr lang="de-DE" smtClean="0"/>
              <a:pPr/>
              <a:t>13.07.2015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18D5F4-A276-4751-905C-1E24DD1D73E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1670" y="785794"/>
            <a:ext cx="6615130" cy="631844"/>
          </a:xfrm>
        </p:spPr>
        <p:txBody>
          <a:bodyPr>
            <a:noAutofit/>
          </a:bodyPr>
          <a:lstStyle>
            <a:lvl1pPr algn="r">
              <a:defRPr sz="4000" b="1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28596" y="1500174"/>
            <a:ext cx="8286808" cy="0"/>
          </a:xfrm>
          <a:prstGeom prst="line">
            <a:avLst/>
          </a:prstGeom>
          <a:ln w="38100">
            <a:gradFill>
              <a:gsLst>
                <a:gs pos="0">
                  <a:schemeClr val="tx2">
                    <a:lumMod val="60000"/>
                    <a:lumOff val="40000"/>
                    <a:alpha val="0"/>
                  </a:schemeClr>
                </a:gs>
                <a:gs pos="30000">
                  <a:schemeClr val="tx2">
                    <a:lumMod val="60000"/>
                    <a:lumOff val="40000"/>
                  </a:schemeClr>
                </a:gs>
                <a:gs pos="7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DCE9C5-E971-4D82-B40A-91029E194070}" type="datetimeFigureOut">
              <a:rPr lang="de-DE" smtClean="0"/>
              <a:pPr/>
              <a:t>13.07.2015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18D5F4-A276-4751-905C-1E24DD1D73E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DCE9C5-E971-4D82-B40A-91029E194070}" type="datetimeFigureOut">
              <a:rPr lang="de-DE" smtClean="0"/>
              <a:pPr/>
              <a:t>13.07.2015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18D5F4-A276-4751-905C-1E24DD1D73E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357422" y="928670"/>
            <a:ext cx="6329378" cy="64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28596" y="6286520"/>
            <a:ext cx="479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IKT Forum 2015</a:t>
            </a:r>
            <a:endParaRPr lang="de-AT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5143504" y="628652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3C9EF7E-AD13-4FC4-B1E9-F06C5386A87D}" type="slidenum">
              <a:rPr lang="de-AT" smtClean="0"/>
              <a:pPr algn="r"/>
              <a:t>‹Nr.›</a:t>
            </a:fld>
            <a:endParaRPr lang="de-AT" dirty="0"/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1" y="-1"/>
            <a:ext cx="9144000" cy="606128"/>
          </a:xfrm>
          <a:prstGeom prst="rect">
            <a:avLst/>
          </a:prstGeom>
          <a:solidFill>
            <a:srgbClr val="1C6C9F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ts val="1800"/>
              </a:spcBef>
              <a:buClr>
                <a:srgbClr val="0033CC"/>
              </a:buClr>
              <a:buFont typeface="Monotype Sorts" charset="2"/>
              <a:buNone/>
              <a:defRPr/>
            </a:pPr>
            <a:endParaRPr kumimoji="1" lang="de-DE" sz="1000" b="1" i="1" dirty="0">
              <a:solidFill>
                <a:schemeClr val="bg1"/>
              </a:solidFill>
              <a:latin typeface="Cooper Lt BT" pitchFamily="18" charset="0"/>
            </a:endParaRPr>
          </a:p>
          <a:p>
            <a:pPr eaLnBrk="0" hangingPunct="0">
              <a:lnSpc>
                <a:spcPct val="70000"/>
              </a:lnSpc>
              <a:buClr>
                <a:srgbClr val="0033CC"/>
              </a:buClr>
              <a:buFont typeface="Monotype Sorts" charset="2"/>
              <a:buNone/>
              <a:defRPr/>
            </a:pPr>
            <a:r>
              <a:rPr kumimoji="1" lang="de-DE" sz="3200" dirty="0">
                <a:solidFill>
                  <a:srgbClr val="FEBE27"/>
                </a:solidFill>
                <a:latin typeface="Bauhaus 93" charset="0"/>
              </a:rPr>
              <a:t>                 </a:t>
            </a:r>
            <a:r>
              <a:rPr kumimoji="1" lang="de-DE" sz="3200" dirty="0" smtClean="0">
                <a:solidFill>
                  <a:srgbClr val="FEBE27"/>
                </a:solidFill>
                <a:latin typeface="Bauhaus 93" charset="0"/>
              </a:rPr>
              <a:t>       </a:t>
            </a:r>
            <a:r>
              <a:rPr kumimoji="1" lang="de-DE" sz="2000" baseline="0" dirty="0" smtClean="0">
                <a:solidFill>
                  <a:srgbClr val="FEBE27"/>
                </a:solidFill>
                <a:latin typeface="Bauhaus 93" charset="0"/>
              </a:rPr>
              <a:t>Gehörlos/schwerhörig </a:t>
            </a:r>
            <a:r>
              <a:rPr kumimoji="1" lang="de-DE" sz="2000" baseline="0" dirty="0">
                <a:solidFill>
                  <a:srgbClr val="FEBE27"/>
                </a:solidFill>
                <a:latin typeface="Bauhaus 93" charset="0"/>
              </a:rPr>
              <a:t>erfolgreich studieren</a:t>
            </a:r>
            <a:endParaRPr kumimoji="1" lang="de-AT" sz="2000" baseline="0" dirty="0">
              <a:solidFill>
                <a:srgbClr val="FEBE27"/>
              </a:solidFill>
              <a:latin typeface="Bauhaus 93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063"/>
            <a:ext cx="1270976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gestu@tuwien.ac.a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208912" cy="1617028"/>
          </a:xfrm>
        </p:spPr>
        <p:txBody>
          <a:bodyPr/>
          <a:lstStyle/>
          <a:p>
            <a:r>
              <a:rPr lang="de-AT" dirty="0" smtClean="0"/>
              <a:t>GESTU  - Gehörlos/schwerhörig erfolgreich studieren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6400800" cy="481608"/>
          </a:xfrm>
        </p:spPr>
        <p:txBody>
          <a:bodyPr>
            <a:noAutofit/>
          </a:bodyPr>
          <a:lstStyle/>
          <a:p>
            <a:r>
              <a:rPr lang="de-AT" sz="2400" dirty="0" smtClean="0">
                <a:solidFill>
                  <a:schemeClr val="tx1"/>
                </a:solidFill>
              </a:rPr>
              <a:t>Karin Moser   Georg </a:t>
            </a:r>
            <a:r>
              <a:rPr lang="de-AT" sz="2400" dirty="0" err="1" smtClean="0">
                <a:solidFill>
                  <a:schemeClr val="tx1"/>
                </a:solidFill>
              </a:rPr>
              <a:t>Edelmayer</a:t>
            </a:r>
            <a:endParaRPr lang="de-AT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tuwien.ac.at/fileadmin/tuw/main/images/TU-Header1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8317793" cy="10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1833016" y="4221088"/>
            <a:ext cx="1440161" cy="1032394"/>
            <a:chOff x="488423" y="4629621"/>
            <a:chExt cx="1558493" cy="923330"/>
          </a:xfrm>
        </p:grpSpPr>
        <p:pic>
          <p:nvPicPr>
            <p:cNvPr id="7" name="Picture 4" descr="http://teachingsupport.tuwien.ac.at/fileadmin/TSC/images/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3" y="4653136"/>
              <a:ext cx="619125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1030997" y="4629621"/>
              <a:ext cx="10159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Teaching</a:t>
              </a:r>
              <a:endParaRPr lang="de-AT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de-AT" b="1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Support</a:t>
              </a:r>
            </a:p>
            <a:p>
              <a:r>
                <a:rPr lang="de-AT" b="1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Center</a:t>
              </a:r>
              <a:endParaRPr lang="de-AT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9" name="Picture 4" descr="K:\LOGOS\AAT\AAT_full_dark_de_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62515"/>
            <a:ext cx="2173867" cy="9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7373" r="6501" b="7689"/>
          <a:stretch/>
        </p:blipFill>
        <p:spPr>
          <a:xfrm>
            <a:off x="3992066" y="4221088"/>
            <a:ext cx="3312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044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Studierende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Von Teilnehmer/innen wird erwartet:</a:t>
            </a:r>
          </a:p>
          <a:p>
            <a:pPr lvl="1"/>
            <a:r>
              <a:rPr lang="de-DE" dirty="0"/>
              <a:t>Zuverlässigkeit:</a:t>
            </a:r>
          </a:p>
          <a:p>
            <a:pPr lvl="2"/>
            <a:r>
              <a:rPr lang="de-DE" dirty="0"/>
              <a:t>Terminabsagen (z.B. LV mit </a:t>
            </a:r>
            <a:r>
              <a:rPr lang="de-DE" dirty="0" err="1"/>
              <a:t>Dolmetschung</a:t>
            </a:r>
            <a:r>
              <a:rPr lang="de-DE" dirty="0"/>
              <a:t>) so früh wie möglich</a:t>
            </a:r>
          </a:p>
          <a:p>
            <a:pPr lvl="2"/>
            <a:r>
              <a:rPr lang="de-DE" dirty="0"/>
              <a:t>Stundenplan für das nächste Semester möglichst früh bekannt geben</a:t>
            </a:r>
          </a:p>
          <a:p>
            <a:pPr lvl="1"/>
            <a:r>
              <a:rPr lang="de-DE" dirty="0"/>
              <a:t>Dolmetscheinsätze bestätigen (Unterschrift)</a:t>
            </a:r>
          </a:p>
          <a:p>
            <a:pPr lvl="1"/>
            <a:r>
              <a:rPr lang="de-DE" dirty="0"/>
              <a:t>Regelmäßiges </a:t>
            </a:r>
            <a:r>
              <a:rPr lang="de-DE" dirty="0" smtClean="0"/>
              <a:t>Feedback</a:t>
            </a:r>
          </a:p>
          <a:p>
            <a:pPr lvl="1"/>
            <a:r>
              <a:rPr lang="de-DE" dirty="0" smtClean="0"/>
              <a:t>Studium = Hauptinteresse (Nebenjobs nur in geringem Ausmaß)</a:t>
            </a:r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83709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Studierende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Aufnahmeprozedur</a:t>
            </a:r>
            <a:r>
              <a:rPr lang="de-AT" dirty="0"/>
              <a:t>:</a:t>
            </a:r>
          </a:p>
          <a:p>
            <a:pPr lvl="1"/>
            <a:r>
              <a:rPr lang="de-AT" dirty="0"/>
              <a:t>Kontaktaufnahme </a:t>
            </a:r>
            <a:r>
              <a:rPr lang="de-AT" dirty="0">
                <a:hlinkClick r:id="rId2"/>
              </a:rPr>
              <a:t>gestu@tuwien.ac.at</a:t>
            </a:r>
            <a:r>
              <a:rPr lang="de-AT" dirty="0"/>
              <a:t> - Terminvereinbarung</a:t>
            </a:r>
          </a:p>
          <a:p>
            <a:pPr lvl="1"/>
            <a:r>
              <a:rPr lang="de-AT" dirty="0"/>
              <a:t>Informations-/Beratungsgespräch</a:t>
            </a:r>
          </a:p>
          <a:p>
            <a:pPr lvl="1"/>
            <a:r>
              <a:rPr lang="de-AT" dirty="0"/>
              <a:t>Lebenslauf + Motivationsschreiben</a:t>
            </a:r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122432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Servicestelle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Ist zentrale Anlaufstelle für gehörlose/schwerhörige Studierende in Belangen des Studiums</a:t>
            </a:r>
          </a:p>
          <a:p>
            <a:pPr lvl="1"/>
            <a:r>
              <a:rPr lang="de-DE" dirty="0" smtClean="0"/>
              <a:t>Für alle Studierende Beratung </a:t>
            </a:r>
            <a:r>
              <a:rPr lang="de-DE" dirty="0"/>
              <a:t>wahlweise in Deutsch oder ÖGS</a:t>
            </a:r>
          </a:p>
          <a:p>
            <a:pPr lvl="1"/>
            <a:r>
              <a:rPr lang="de-DE" dirty="0" smtClean="0"/>
              <a:t>Organisation von ÖGS-Dolmetscher/innen, </a:t>
            </a:r>
            <a:r>
              <a:rPr lang="de-DE" dirty="0"/>
              <a:t>Schriftdolmetscher/innen, Mitschreibkräften, …</a:t>
            </a:r>
          </a:p>
          <a:p>
            <a:pPr lvl="1"/>
            <a:r>
              <a:rPr lang="de-DE" dirty="0" smtClean="0"/>
              <a:t>Kümmert sich um deren Finanzierung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464967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Servicestelle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Sensibilisierung und Beratung von Universitätsangehörigen</a:t>
            </a:r>
          </a:p>
          <a:p>
            <a:pPr lvl="1"/>
            <a:r>
              <a:rPr lang="de-DE" dirty="0" smtClean="0"/>
              <a:t>Besonderheiten der Arbeitsweise von gehörlosen/schwerhörigen Studierenden</a:t>
            </a:r>
          </a:p>
          <a:p>
            <a:pPr lvl="2"/>
            <a:r>
              <a:rPr lang="de-DE" dirty="0" err="1" smtClean="0"/>
              <a:t>Dolmetschung</a:t>
            </a:r>
            <a:endParaRPr lang="de-DE" dirty="0" smtClean="0"/>
          </a:p>
          <a:p>
            <a:pPr lvl="2"/>
            <a:r>
              <a:rPr lang="de-DE" dirty="0" smtClean="0"/>
              <a:t>Prüfungen</a:t>
            </a:r>
          </a:p>
          <a:p>
            <a:pPr lvl="1"/>
            <a:r>
              <a:rPr lang="de-DE" dirty="0" smtClean="0"/>
              <a:t>Einbindung von gehörlosen Menschen im Unterricht</a:t>
            </a:r>
          </a:p>
          <a:p>
            <a:pPr lvl="1"/>
            <a:r>
              <a:rPr lang="de-DE" dirty="0" smtClean="0"/>
              <a:t>Beratung und Vermittlung in Konfliktsituationen</a:t>
            </a:r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573475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Servicestelle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Sorgt für nationale (und internationale) Vernetzung </a:t>
            </a:r>
          </a:p>
          <a:p>
            <a:r>
              <a:rPr lang="de-DE" dirty="0" smtClean="0"/>
              <a:t>Öffentlichkeitsarbeit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0"/>
          <a:stretch/>
        </p:blipFill>
        <p:spPr>
          <a:xfrm>
            <a:off x="33412" y="3952095"/>
            <a:ext cx="5474692" cy="1719635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5339471" y="2204864"/>
            <a:ext cx="3096344" cy="4228147"/>
            <a:chOff x="1382811" y="1603312"/>
            <a:chExt cx="4669643" cy="63765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8" t="40247" r="45589" b="12921"/>
            <a:stretch/>
          </p:blipFill>
          <p:spPr bwMode="auto">
            <a:xfrm>
              <a:off x="1403649" y="2336989"/>
              <a:ext cx="4648805" cy="564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39" t="12278" r="33680" b="78272"/>
            <a:stretch/>
          </p:blipFill>
          <p:spPr bwMode="auto">
            <a:xfrm>
              <a:off x="1382811" y="1603312"/>
              <a:ext cx="4648805" cy="733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617720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Website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5733256"/>
            <a:ext cx="6779096" cy="50405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de-AT" sz="9600" dirty="0" smtClean="0"/>
              <a:t>www.gestu.at</a:t>
            </a:r>
            <a:endParaRPr lang="de-AT" sz="9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056784" cy="431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36258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Technikunterstützung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Videoaufzeichnungen während der Vorlesungen -&gt; Lernplattformen der Universitäten</a:t>
            </a:r>
          </a:p>
        </p:txBody>
      </p:sp>
    </p:spTree>
    <p:extLst>
      <p:ext uri="{BB962C8B-B14F-4D97-AF65-F5344CB8AC3E}">
        <p14:creationId xmlns:p14="http://schemas.microsoft.com/office/powerpoint/2010/main" val="22863562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Technikunterstützung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Live-Transkription (der Vorlesung)</a:t>
            </a:r>
          </a:p>
          <a:p>
            <a:pPr lvl="1"/>
            <a:r>
              <a:rPr lang="de-DE" sz="2400" dirty="0" smtClean="0"/>
              <a:t>Vortrag  (und eventuell Wortmeldungen aus dem Auditorium) werden live von Sprache nach Text gewandelt</a:t>
            </a:r>
          </a:p>
          <a:p>
            <a:pPr lvl="1"/>
            <a:r>
              <a:rPr lang="de-DE" sz="2400" dirty="0" smtClean="0"/>
              <a:t>Text wird am Laptop dargestellt. Studierende können mitlesen</a:t>
            </a:r>
          </a:p>
          <a:p>
            <a:pPr marL="57150" indent="0">
              <a:buNone/>
            </a:pPr>
            <a:r>
              <a:rPr lang="de-DE" dirty="0" smtClean="0"/>
              <a:t>durch</a:t>
            </a:r>
            <a:endParaRPr lang="de-DE" dirty="0"/>
          </a:p>
          <a:p>
            <a:pPr lvl="1"/>
            <a:r>
              <a:rPr lang="de-DE" sz="2400" dirty="0"/>
              <a:t>Schriftdolmetscher/innen  vor Ort</a:t>
            </a:r>
          </a:p>
          <a:p>
            <a:pPr lvl="1"/>
            <a:r>
              <a:rPr lang="de-DE" sz="2400" dirty="0"/>
              <a:t>Schriftdolmetscher/innen/ Re-</a:t>
            </a:r>
            <a:r>
              <a:rPr lang="de-DE" sz="2400" dirty="0" err="1"/>
              <a:t>speaking</a:t>
            </a:r>
            <a:r>
              <a:rPr lang="de-DE" sz="2400" dirty="0"/>
              <a:t> remote (‚über das Internet zugeschaltet‘)</a:t>
            </a:r>
          </a:p>
          <a:p>
            <a:pPr lvl="1"/>
            <a:endParaRPr lang="de-DE" sz="2400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2609853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N:\ikt2015\mik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5991">
            <a:off x="1971102" y="2650440"/>
            <a:ext cx="365993" cy="5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N:\ikt2015\fun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9355">
            <a:off x="1672844" y="3319599"/>
            <a:ext cx="788194" cy="74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Technikunterstützung</a:t>
            </a:r>
            <a:endParaRPr lang="de-AT" dirty="0"/>
          </a:p>
        </p:txBody>
      </p:sp>
      <p:pic>
        <p:nvPicPr>
          <p:cNvPr id="1028" name="Picture 4" descr="N:\ikt2015\stud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7864" y="4316958"/>
            <a:ext cx="1440160" cy="183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:\ikt2015\respeake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99629"/>
            <a:ext cx="2502655" cy="190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e Legende 9"/>
          <p:cNvSpPr/>
          <p:nvPr/>
        </p:nvSpPr>
        <p:spPr>
          <a:xfrm>
            <a:off x="361817" y="1332830"/>
            <a:ext cx="1921218" cy="1016338"/>
          </a:xfrm>
          <a:prstGeom prst="wedgeEllipseCallout">
            <a:avLst>
              <a:gd name="adj1" fmla="val 34527"/>
              <a:gd name="adj2" fmla="val 6779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 err="1" smtClean="0">
                <a:solidFill>
                  <a:schemeClr val="tx1"/>
                </a:solidFill>
              </a:rPr>
              <a:t>Bla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bla</a:t>
            </a:r>
            <a:endParaRPr lang="de-AT" sz="2800" dirty="0" smtClean="0">
              <a:solidFill>
                <a:schemeClr val="tx1"/>
              </a:solidFill>
            </a:endParaRPr>
          </a:p>
          <a:p>
            <a:pPr algn="ctr"/>
            <a:r>
              <a:rPr lang="de-AT" sz="2800" dirty="0" err="1" smtClean="0">
                <a:solidFill>
                  <a:schemeClr val="tx1"/>
                </a:solidFill>
              </a:rPr>
              <a:t>blabla</a:t>
            </a:r>
            <a:endParaRPr lang="de-AT" sz="1600" dirty="0">
              <a:solidFill>
                <a:schemeClr val="tx1"/>
              </a:solidFill>
            </a:endParaRPr>
          </a:p>
        </p:txBody>
      </p:sp>
      <p:pic>
        <p:nvPicPr>
          <p:cNvPr id="8" name="Picture 2" descr="N:\ikt2015\vortragen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80" y="1840999"/>
            <a:ext cx="936104" cy="161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:\ikt2015\comput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97" y="4131610"/>
            <a:ext cx="2073477" cy="227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41626" y="4394310"/>
            <a:ext cx="1157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err="1" smtClean="0"/>
              <a:t>Bla</a:t>
            </a:r>
            <a:r>
              <a:rPr lang="de-AT" sz="2800" dirty="0" smtClean="0"/>
              <a:t> </a:t>
            </a:r>
            <a:r>
              <a:rPr lang="de-AT" sz="2800" dirty="0" err="1" smtClean="0"/>
              <a:t>bla</a:t>
            </a:r>
            <a:endParaRPr lang="de-AT" sz="2800" dirty="0" smtClean="0"/>
          </a:p>
          <a:p>
            <a:r>
              <a:rPr lang="de-AT" sz="2800" dirty="0" err="1" smtClean="0"/>
              <a:t>blabla</a:t>
            </a:r>
            <a:endParaRPr lang="de-AT" sz="2800" dirty="0"/>
          </a:p>
        </p:txBody>
      </p:sp>
      <p:sp>
        <p:nvSpPr>
          <p:cNvPr id="27" name="Rechteckiger Pfeil 26"/>
          <p:cNvSpPr/>
          <p:nvPr/>
        </p:nvSpPr>
        <p:spPr>
          <a:xfrm rot="20466182" flipV="1">
            <a:off x="2702686" y="3038610"/>
            <a:ext cx="3596499" cy="604744"/>
          </a:xfrm>
          <a:prstGeom prst="bentArrow">
            <a:avLst>
              <a:gd name="adj1" fmla="val 12667"/>
              <a:gd name="adj2" fmla="val 13041"/>
              <a:gd name="adj3" fmla="val 25000"/>
              <a:gd name="adj4" fmla="val 31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8" name="Pfeil nach links 27"/>
          <p:cNvSpPr/>
          <p:nvPr/>
        </p:nvSpPr>
        <p:spPr>
          <a:xfrm rot="20475792">
            <a:off x="2850681" y="3716398"/>
            <a:ext cx="3571350" cy="169382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Textfeld 30"/>
          <p:cNvSpPr txBox="1"/>
          <p:nvPr/>
        </p:nvSpPr>
        <p:spPr>
          <a:xfrm>
            <a:off x="5221646" y="4209452"/>
            <a:ext cx="3919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err="1" smtClean="0"/>
              <a:t>Schriftdolmetschung</a:t>
            </a:r>
            <a:endParaRPr lang="de-DE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/>
              <a:t>Re-</a:t>
            </a:r>
            <a:r>
              <a:rPr lang="de-DE" sz="3200" dirty="0" err="1" smtClean="0"/>
              <a:t>speaking</a:t>
            </a:r>
            <a:endParaRPr lang="de-AT" sz="3200" dirty="0"/>
          </a:p>
        </p:txBody>
      </p:sp>
      <p:sp>
        <p:nvSpPr>
          <p:cNvPr id="32" name="Textfeld 31"/>
          <p:cNvSpPr txBox="1"/>
          <p:nvPr/>
        </p:nvSpPr>
        <p:spPr>
          <a:xfrm rot="20481708">
            <a:off x="4500878" y="370021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Text</a:t>
            </a:r>
          </a:p>
        </p:txBody>
      </p:sp>
      <p:sp>
        <p:nvSpPr>
          <p:cNvPr id="40" name="Textfeld 39"/>
          <p:cNvSpPr txBox="1"/>
          <p:nvPr/>
        </p:nvSpPr>
        <p:spPr>
          <a:xfrm rot="20481708">
            <a:off x="5003399" y="287366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Sprache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62472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Technikunterstützung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400" dirty="0" smtClean="0"/>
              <a:t>Re-</a:t>
            </a:r>
            <a:r>
              <a:rPr lang="de-DE" sz="3400" dirty="0" err="1" smtClean="0"/>
              <a:t>speaking</a:t>
            </a:r>
            <a:endParaRPr lang="de-DE" sz="3400" dirty="0" smtClean="0"/>
          </a:p>
          <a:p>
            <a:pPr lvl="1"/>
            <a:r>
              <a:rPr lang="de-DE" dirty="0" smtClean="0"/>
              <a:t>Audioinformation eines Vortrages wird an </a:t>
            </a:r>
            <a:br>
              <a:rPr lang="de-DE" dirty="0" smtClean="0"/>
            </a:br>
            <a:r>
              <a:rPr lang="de-DE" dirty="0" smtClean="0"/>
              <a:t>'Re-Speaker/innen' übertragen </a:t>
            </a:r>
          </a:p>
          <a:p>
            <a:pPr lvl="1"/>
            <a:r>
              <a:rPr lang="de-DE" dirty="0" smtClean="0"/>
              <a:t>Wird 'nachgesprochen‘ und mit Spracherkennungssoftware in Text umgewandelt</a:t>
            </a:r>
          </a:p>
          <a:p>
            <a:pPr lvl="1"/>
            <a:r>
              <a:rPr lang="de-DE" dirty="0" smtClean="0"/>
              <a:t>Der Text wird in Browser (oder App) dargestellt </a:t>
            </a:r>
          </a:p>
          <a:p>
            <a:endParaRPr lang="de-AT" dirty="0"/>
          </a:p>
        </p:txBody>
      </p:sp>
      <p:pic>
        <p:nvPicPr>
          <p:cNvPr id="4" name="Picture 2" descr="Y:\ikt2015\teletranskrip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77"/>
          <a:stretch/>
        </p:blipFill>
        <p:spPr bwMode="auto">
          <a:xfrm>
            <a:off x="4325787" y="4603700"/>
            <a:ext cx="3902046" cy="20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71600" y="5717287"/>
            <a:ext cx="371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Interface für Live-Transkription</a:t>
            </a:r>
          </a:p>
        </p:txBody>
      </p:sp>
    </p:spTree>
    <p:extLst>
      <p:ext uri="{BB962C8B-B14F-4D97-AF65-F5344CB8AC3E}">
        <p14:creationId xmlns:p14="http://schemas.microsoft.com/office/powerpoint/2010/main" val="7764366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GESTU  - Was ist das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Unterstützung gehörloser und schwerhöriger Studierender in Wien um deren Studiensituation zu verbessern</a:t>
            </a:r>
          </a:p>
          <a:p>
            <a:endParaRPr lang="de-AT" dirty="0" smtClean="0"/>
          </a:p>
          <a:p>
            <a:r>
              <a:rPr lang="de-AT" dirty="0" smtClean="0"/>
              <a:t>Servicestelle an der TU, an die sich schwerhörige und gehörlose Studierende und Studienanfänger/innen wenden können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Technikunterstützung</a:t>
            </a:r>
          </a:p>
        </p:txBody>
      </p:sp>
      <p:pic>
        <p:nvPicPr>
          <p:cNvPr id="1026" name="Picture 2" descr="N:\ikt2015\vortrage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54" y="2290537"/>
            <a:ext cx="936104" cy="161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N:\ikt2015\mikr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58" y="3085038"/>
            <a:ext cx="365993" cy="5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:\ikt2015\dolmetscherin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98714" y="2290536"/>
            <a:ext cx="1188070" cy="17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N:\ikt2015\student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49" y="4870760"/>
            <a:ext cx="1125538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e Legende 7"/>
          <p:cNvSpPr/>
          <p:nvPr/>
        </p:nvSpPr>
        <p:spPr>
          <a:xfrm>
            <a:off x="467544" y="1782368"/>
            <a:ext cx="1921218" cy="1016338"/>
          </a:xfrm>
          <a:prstGeom prst="wedgeEllipseCallout">
            <a:avLst>
              <a:gd name="adj1" fmla="val 34527"/>
              <a:gd name="adj2" fmla="val 6779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 err="1" smtClean="0">
                <a:solidFill>
                  <a:schemeClr val="tx1"/>
                </a:solidFill>
              </a:rPr>
              <a:t>Bla</a:t>
            </a:r>
            <a:r>
              <a:rPr lang="de-AT" sz="2800" dirty="0" smtClean="0">
                <a:solidFill>
                  <a:schemeClr val="tx1"/>
                </a:solidFill>
              </a:rPr>
              <a:t> </a:t>
            </a:r>
            <a:r>
              <a:rPr lang="de-AT" sz="2800" dirty="0" err="1" smtClean="0">
                <a:solidFill>
                  <a:schemeClr val="tx1"/>
                </a:solidFill>
              </a:rPr>
              <a:t>bla</a:t>
            </a:r>
            <a:endParaRPr lang="de-AT" sz="2800" dirty="0" smtClean="0">
              <a:solidFill>
                <a:schemeClr val="tx1"/>
              </a:solidFill>
            </a:endParaRPr>
          </a:p>
          <a:p>
            <a:pPr algn="ctr"/>
            <a:r>
              <a:rPr lang="de-AT" sz="2800" dirty="0" err="1" smtClean="0">
                <a:solidFill>
                  <a:schemeClr val="tx1"/>
                </a:solidFill>
              </a:rPr>
              <a:t>blabla</a:t>
            </a:r>
            <a:endParaRPr lang="de-AT" sz="1600" dirty="0">
              <a:solidFill>
                <a:schemeClr val="tx1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4529956" y="3074138"/>
            <a:ext cx="1069876" cy="23926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N:\ikt2015\fun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51" y="291133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Wolkenförmige Legende 17"/>
          <p:cNvSpPr/>
          <p:nvPr/>
        </p:nvSpPr>
        <p:spPr>
          <a:xfrm>
            <a:off x="7111404" y="3791446"/>
            <a:ext cx="1872208" cy="1045380"/>
          </a:xfrm>
          <a:prstGeom prst="cloudCallout">
            <a:avLst>
              <a:gd name="adj1" fmla="val -31569"/>
              <a:gd name="adj2" fmla="val 822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 smtClean="0">
                <a:solidFill>
                  <a:schemeClr val="tx1"/>
                </a:solidFill>
              </a:rPr>
              <a:t>Super!</a:t>
            </a:r>
            <a:endParaRPr lang="de-AT" sz="2800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11397" y="4581128"/>
            <a:ext cx="513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 smtClean="0"/>
              <a:t>Funkmikrofone </a:t>
            </a:r>
            <a:r>
              <a:rPr lang="de-AT" sz="2800" dirty="0"/>
              <a:t>für </a:t>
            </a:r>
            <a:r>
              <a:rPr lang="de-AT" sz="2800" dirty="0" smtClean="0"/>
              <a:t>Dolmetscher/innen</a:t>
            </a:r>
            <a:endParaRPr lang="de-AT" sz="2800" dirty="0"/>
          </a:p>
          <a:p>
            <a:r>
              <a:rPr lang="de-AT" sz="2800" dirty="0" smtClean="0"/>
              <a:t>Bei </a:t>
            </a:r>
            <a:r>
              <a:rPr lang="de-AT" sz="2800" dirty="0"/>
              <a:t>schlechter Akustik im Hörsaal </a:t>
            </a:r>
          </a:p>
        </p:txBody>
      </p:sp>
    </p:spTree>
    <p:extLst>
      <p:ext uri="{BB962C8B-B14F-4D97-AF65-F5344CB8AC3E}">
        <p14:creationId xmlns:p14="http://schemas.microsoft.com/office/powerpoint/2010/main" val="35880405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Technikunterstützung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85326" y="1600200"/>
            <a:ext cx="5501473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smtClean="0"/>
              <a:t>Ansteckmikrofon mit Sender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            Empfänger mit Ohrhörer</a:t>
            </a:r>
          </a:p>
          <a:p>
            <a:pPr marL="0" indent="0">
              <a:buNone/>
            </a:pPr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2050" name="Picture 2" descr="Y:\ikt2015\mik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429751" cy="350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ikt2015\ohrhoer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64379"/>
            <a:ext cx="1628452" cy="2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1242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(Low-) Tech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Die ‚Spiegellösung‘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1026" name="Picture 2" descr="N:\ikt2015\lowtec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90905"/>
            <a:ext cx="3713742" cy="31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ikt2015\lowtec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41962"/>
            <a:ext cx="3744416" cy="35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7895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Fachgebärden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Auf ÖGS für viele Fachbegriffe noch keine </a:t>
            </a:r>
            <a:r>
              <a:rPr lang="de-AT" dirty="0" smtClean="0"/>
              <a:t>Fachgebärden </a:t>
            </a:r>
            <a:r>
              <a:rPr lang="de-AT" dirty="0"/>
              <a:t>vorhanden (z.B. aus Molekularbiologie, Wirtschaftsinformatik, …)</a:t>
            </a:r>
          </a:p>
          <a:p>
            <a:r>
              <a:rPr lang="de-AT" dirty="0" smtClean="0"/>
              <a:t>Hoher Bedarf an akademischem Sprachregister auf ÖGS für tertiären Bereich (Austausch, </a:t>
            </a:r>
            <a:r>
              <a:rPr lang="de-AT" dirty="0" err="1" smtClean="0"/>
              <a:t>Dolmetschung</a:t>
            </a:r>
            <a:r>
              <a:rPr lang="de-AT" dirty="0" smtClean="0"/>
              <a:t>,…)</a:t>
            </a:r>
          </a:p>
          <a:p>
            <a:endParaRPr lang="de-AT" dirty="0" smtClean="0"/>
          </a:p>
          <a:p>
            <a:pPr marL="0" indent="0">
              <a:buNone/>
            </a:pPr>
            <a:r>
              <a:rPr lang="de-AT" dirty="0" smtClean="0">
                <a:sym typeface="Wingdings" panose="05000000000000000000" pitchFamily="2" charset="2"/>
              </a:rPr>
              <a:t>	 GESTU-Fachgebärdenentwicklung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6521666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Fachgebärden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Fachgebärden werden oft spontan von Studierenden untereinander oder mit Dolmetscher/innen vereinbart </a:t>
            </a:r>
            <a:r>
              <a:rPr lang="de-DE" smtClean="0"/>
              <a:t>(entwickelt)</a:t>
            </a:r>
            <a:endParaRPr lang="de-DE" dirty="0" smtClean="0"/>
          </a:p>
          <a:p>
            <a:r>
              <a:rPr lang="de-DE" dirty="0" smtClean="0"/>
              <a:t>Sammeln der Fachgebärden</a:t>
            </a:r>
          </a:p>
          <a:p>
            <a:r>
              <a:rPr lang="de-DE" dirty="0" smtClean="0"/>
              <a:t>Diskutieren/verbessern in kleinen Fachgruppen</a:t>
            </a:r>
          </a:p>
          <a:p>
            <a:r>
              <a:rPr lang="de-DE" dirty="0" smtClean="0"/>
              <a:t>Zur Verfügung stellen der Fachgebärden für zukünftige Studierende (und andere interessierte Personen)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2609853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Fachgebärden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1152" y="1628800"/>
            <a:ext cx="4111327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800" b="1" dirty="0" smtClean="0"/>
              <a:t>Online-Tool</a:t>
            </a:r>
          </a:p>
          <a:p>
            <a:r>
              <a:rPr lang="de-DE" sz="2400" dirty="0"/>
              <a:t>Sammeln von Fachgebärden</a:t>
            </a:r>
          </a:p>
          <a:p>
            <a:r>
              <a:rPr lang="de-DE" sz="2400" dirty="0"/>
              <a:t>Diskutieren über neue </a:t>
            </a:r>
            <a:r>
              <a:rPr lang="de-DE" sz="2400" dirty="0" smtClean="0"/>
              <a:t>Gebärden</a:t>
            </a:r>
            <a:endParaRPr lang="de-AT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de-AT" sz="2400" dirty="0" smtClean="0"/>
              <a:t>Derzeit:</a:t>
            </a:r>
          </a:p>
          <a:p>
            <a:r>
              <a:rPr lang="de-AT" sz="2400" dirty="0"/>
              <a:t>ca. 1300 Fachvokabel</a:t>
            </a:r>
          </a:p>
          <a:p>
            <a:r>
              <a:rPr lang="de-AT" sz="2400" dirty="0"/>
              <a:t>21 Themengebiete </a:t>
            </a:r>
            <a:r>
              <a:rPr lang="de-AT" sz="2000" dirty="0" smtClean="0"/>
              <a:t>(teilweise überlappend)</a:t>
            </a:r>
            <a:endParaRPr lang="de-AT" sz="2000" dirty="0"/>
          </a:p>
          <a:p>
            <a:r>
              <a:rPr lang="de-AT" sz="2400" dirty="0" err="1"/>
              <a:t>Ca</a:t>
            </a:r>
            <a:r>
              <a:rPr lang="de-AT" sz="2400" dirty="0"/>
              <a:t> 30 </a:t>
            </a:r>
            <a:r>
              <a:rPr lang="de-AT" sz="2400" dirty="0" smtClean="0"/>
              <a:t>Benutzer/innen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2400" dirty="0" smtClean="0"/>
              <a:t>Oktober 2015: Veröffentlichung (für alle zugänglich)</a:t>
            </a:r>
            <a:endParaRPr lang="de-AT" sz="2400" dirty="0"/>
          </a:p>
          <a:p>
            <a:endParaRPr lang="de-AT" sz="2400" dirty="0"/>
          </a:p>
          <a:p>
            <a:pPr>
              <a:spcBef>
                <a:spcPts val="1200"/>
              </a:spcBef>
            </a:pPr>
            <a:endParaRPr lang="de-AT" sz="2400" dirty="0"/>
          </a:p>
        </p:txBody>
      </p:sp>
      <p:pic>
        <p:nvPicPr>
          <p:cNvPr id="2051" name="Picture 3" descr="N:\ikt2015\FG-screensho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772025" cy="5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1923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Evaluation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AT" dirty="0" smtClean="0"/>
              <a:t>Kontinuierliche Rückmeldungen der Studierenden und der Dolmetscher/innen</a:t>
            </a:r>
          </a:p>
          <a:p>
            <a:r>
              <a:rPr lang="de-AT" dirty="0" smtClean="0"/>
              <a:t>Umfangreiche Rückmeldungen der Studierenden und Dolmetscher/innen einmal pro Semester</a:t>
            </a:r>
          </a:p>
          <a:p>
            <a:r>
              <a:rPr lang="de-AT" dirty="0" smtClean="0"/>
              <a:t>Externe Evaluation kurz vor Ende der jeweiligen Förderperiode  </a:t>
            </a:r>
            <a:r>
              <a:rPr lang="de-AT" sz="2600" dirty="0" smtClean="0"/>
              <a:t>(Studierende, Servicestelle, Teamleitung, Vortragende, Dolmetscher/innen…)</a:t>
            </a:r>
            <a:endParaRPr lang="de-AT" dirty="0" smtClean="0"/>
          </a:p>
          <a:p>
            <a:pPr lvl="1"/>
            <a:r>
              <a:rPr lang="de-DE" dirty="0" smtClean="0"/>
              <a:t>Verbesserung der Zusammenarbeit</a:t>
            </a:r>
          </a:p>
          <a:p>
            <a:pPr lvl="1"/>
            <a:r>
              <a:rPr lang="de-DE" dirty="0" smtClean="0"/>
              <a:t>Qualitätsverbesserung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2773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Zukunftsaussicht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Budgetverhandlungen mit dem </a:t>
            </a:r>
            <a:r>
              <a:rPr lang="de-AT" dirty="0" err="1" smtClean="0"/>
              <a:t>bmwfw</a:t>
            </a:r>
            <a:r>
              <a:rPr lang="de-AT" dirty="0" smtClean="0"/>
              <a:t>  für die nächste Periode (2016-2018)</a:t>
            </a:r>
          </a:p>
          <a:p>
            <a:r>
              <a:rPr lang="de-AT" dirty="0" smtClean="0"/>
              <a:t>Wunsch: Unterstützung anderer Universitäten Österreichs beim Aufbau ähnlicher Unterstützungsmaßnahmen</a:t>
            </a:r>
          </a:p>
          <a:p>
            <a:endParaRPr lang="de-AT" dirty="0" smtClean="0"/>
          </a:p>
          <a:p>
            <a:endParaRPr lang="de-AT" dirty="0" smtClean="0"/>
          </a:p>
          <a:p>
            <a:pPr>
              <a:buNone/>
            </a:pPr>
            <a:endParaRPr lang="de-AT" dirty="0"/>
          </a:p>
        </p:txBody>
      </p:sp>
      <p:pic>
        <p:nvPicPr>
          <p:cNvPr id="5" name="Picture 2" descr="N:\ikt2015\bmwfw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2708"/>
            <a:ext cx="1440160" cy="41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9861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Kontakt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AT" sz="4700" b="1" dirty="0"/>
              <a:t>Servicestelle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smtClean="0"/>
              <a:t>GESTU</a:t>
            </a:r>
            <a:endParaRPr lang="de-AT" dirty="0"/>
          </a:p>
          <a:p>
            <a:pPr marL="0" indent="0">
              <a:buNone/>
            </a:pPr>
            <a:r>
              <a:rPr lang="de-AT" dirty="0" err="1"/>
              <a:t>Favoritenstrasse</a:t>
            </a:r>
            <a:r>
              <a:rPr lang="de-AT" dirty="0"/>
              <a:t> 9, Stiege 3, 1. Stock</a:t>
            </a:r>
          </a:p>
          <a:p>
            <a:pPr marL="0" indent="0">
              <a:buNone/>
            </a:pPr>
            <a:r>
              <a:rPr lang="de-AT" dirty="0"/>
              <a:t>1040 Wien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Öffnungszeiten: </a:t>
            </a:r>
            <a:r>
              <a:rPr lang="de-AT" b="1" dirty="0" smtClean="0"/>
              <a:t>nach </a:t>
            </a:r>
            <a:r>
              <a:rPr lang="de-AT" b="1" dirty="0"/>
              <a:t>Vereinbarung</a:t>
            </a:r>
          </a:p>
          <a:p>
            <a:pPr marL="0" indent="0">
              <a:buNone/>
            </a:pPr>
            <a:r>
              <a:rPr lang="de-AT" dirty="0"/>
              <a:t>E-Mail: </a:t>
            </a:r>
            <a:r>
              <a:rPr lang="de-AT" b="1" dirty="0" smtClean="0"/>
              <a:t>gestu@tuwien.ac.at</a:t>
            </a:r>
            <a:endParaRPr lang="de-AT" b="1" dirty="0"/>
          </a:p>
          <a:p>
            <a:pPr marL="0" indent="0">
              <a:buNone/>
            </a:pPr>
            <a:r>
              <a:rPr lang="de-AT" dirty="0"/>
              <a:t>SMS und Videotelefon: </a:t>
            </a:r>
            <a:r>
              <a:rPr lang="de-AT" b="1" dirty="0" smtClean="0"/>
              <a:t>+</a:t>
            </a:r>
            <a:r>
              <a:rPr lang="de-AT" b="1" dirty="0"/>
              <a:t>43 664 605 884 293</a:t>
            </a:r>
          </a:p>
          <a:p>
            <a:pPr marL="0" indent="0">
              <a:buNone/>
            </a:pPr>
            <a:r>
              <a:rPr lang="de-AT" dirty="0" smtClean="0"/>
              <a:t>Skype: </a:t>
            </a:r>
            <a:r>
              <a:rPr lang="de-AT" b="1" dirty="0" err="1" smtClean="0"/>
              <a:t>gestu</a:t>
            </a:r>
            <a:r>
              <a:rPr lang="de-AT" b="1" dirty="0" smtClean="0"/>
              <a:t>-servicestelle</a:t>
            </a:r>
            <a:r>
              <a:rPr lang="de-AT" dirty="0" smtClean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77515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785794"/>
            <a:ext cx="7283152" cy="631844"/>
          </a:xfrm>
        </p:spPr>
        <p:txBody>
          <a:bodyPr/>
          <a:lstStyle/>
          <a:p>
            <a:r>
              <a:rPr lang="de-AT" dirty="0" smtClean="0"/>
              <a:t>Vom Pilotprojekt zur Servicestelle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b="1" dirty="0" smtClean="0"/>
              <a:t>Modellversuch/Pilotprojekt (2010-2012)</a:t>
            </a:r>
          </a:p>
          <a:p>
            <a:pPr lvl="1"/>
            <a:r>
              <a:rPr lang="de-DE" b="1" dirty="0" smtClean="0"/>
              <a:t>Ziel</a:t>
            </a:r>
            <a:r>
              <a:rPr lang="de-DE" dirty="0" smtClean="0"/>
              <a:t>: gehörlosen (und schwerhörigen) ein gleichberechtigtes Studium ermöglichen  </a:t>
            </a:r>
          </a:p>
          <a:p>
            <a:pPr lvl="1"/>
            <a:r>
              <a:rPr lang="de-DE" b="1" dirty="0" smtClean="0"/>
              <a:t>Dauer</a:t>
            </a:r>
            <a:r>
              <a:rPr lang="de-DE" dirty="0" smtClean="0"/>
              <a:t>: 2 </a:t>
            </a:r>
            <a:r>
              <a:rPr lang="de-DE" dirty="0"/>
              <a:t>Studienjahre – Juni 2010 bis Juni 2012</a:t>
            </a:r>
          </a:p>
          <a:p>
            <a:pPr lvl="1"/>
            <a:r>
              <a:rPr lang="de-DE" b="1" dirty="0" smtClean="0"/>
              <a:t>Durchgeführt von</a:t>
            </a:r>
            <a:r>
              <a:rPr lang="de-DE" dirty="0" smtClean="0"/>
              <a:t>: Institut </a:t>
            </a:r>
            <a:r>
              <a:rPr lang="de-DE" dirty="0"/>
              <a:t>'integriert studieren</a:t>
            </a:r>
            <a:r>
              <a:rPr lang="de-DE" dirty="0" smtClean="0"/>
              <a:t>' (</a:t>
            </a:r>
            <a:r>
              <a:rPr lang="de-DE" dirty="0"/>
              <a:t>bis Ende 2011) und dem Zentrum für angewandte assistierende Technologien + Studiensupport (ab 2012) an der TU-Wien</a:t>
            </a:r>
          </a:p>
          <a:p>
            <a:pPr lvl="1"/>
            <a:r>
              <a:rPr lang="de-DE" b="1" dirty="0" smtClean="0"/>
              <a:t>Gefördert von</a:t>
            </a:r>
            <a:r>
              <a:rPr lang="de-DE" dirty="0" smtClean="0"/>
              <a:t>: BMW_F</a:t>
            </a:r>
            <a:r>
              <a:rPr lang="de-DE" dirty="0"/>
              <a:t>, TU-Wien, BSB, </a:t>
            </a:r>
            <a:r>
              <a:rPr lang="de-DE" dirty="0" smtClean="0"/>
              <a:t>FSW</a:t>
            </a:r>
          </a:p>
          <a:p>
            <a:pPr marL="0" indent="0">
              <a:buNone/>
            </a:pP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023664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785794"/>
            <a:ext cx="7283152" cy="631844"/>
          </a:xfrm>
        </p:spPr>
        <p:txBody>
          <a:bodyPr/>
          <a:lstStyle/>
          <a:p>
            <a:r>
              <a:rPr lang="de-AT" dirty="0" smtClean="0"/>
              <a:t>Vom Pilotprojekt zur Servicestelle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b="1" dirty="0" smtClean="0"/>
              <a:t>2012</a:t>
            </a:r>
            <a:r>
              <a:rPr lang="de-DE" dirty="0" smtClean="0"/>
              <a:t>: Verhandlungen </a:t>
            </a:r>
            <a:r>
              <a:rPr lang="de-DE" dirty="0"/>
              <a:t>über eine Fortsetzung und Evaluierung der </a:t>
            </a:r>
            <a:r>
              <a:rPr lang="de-DE" dirty="0" smtClean="0"/>
              <a:t>Ergebnisse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AT" dirty="0"/>
              <a:t>“</a:t>
            </a:r>
            <a:r>
              <a:rPr lang="de-AT" dirty="0" smtClean="0"/>
              <a:t>Übergangssemester“ </a:t>
            </a:r>
            <a:r>
              <a:rPr lang="de-AT" dirty="0"/>
              <a:t>im WS 2012/13 (eigentlich eine Verlängerung des </a:t>
            </a:r>
            <a:r>
              <a:rPr lang="de-AT" dirty="0" smtClean="0"/>
              <a:t>Modellversuches um die Unterstützung weiterhin anbieten zu können)</a:t>
            </a:r>
            <a:endParaRPr lang="de-DE" dirty="0"/>
          </a:p>
          <a:p>
            <a:pPr lvl="1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415144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785794"/>
            <a:ext cx="7283152" cy="631844"/>
          </a:xfrm>
        </p:spPr>
        <p:txBody>
          <a:bodyPr/>
          <a:lstStyle/>
          <a:p>
            <a:r>
              <a:rPr lang="de-AT" dirty="0" smtClean="0"/>
              <a:t>Vom Pilotprojekt zur Servicestelle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b="1" dirty="0" smtClean="0"/>
              <a:t>Servicestelle (2013-2016)</a:t>
            </a:r>
            <a:endParaRPr lang="de-AT" b="1" dirty="0"/>
          </a:p>
          <a:p>
            <a:pPr lvl="1"/>
            <a:r>
              <a:rPr lang="de-DE" dirty="0" smtClean="0"/>
              <a:t>Auf Basis der Erfahrungen im Pilotprojekt eine eigene Servicestelle an der TU-Wien zur Unterstützung gehörloser und schwerhöriger Studierender vom Sommersemester 2013 bis zum Wintersemester 2015/16</a:t>
            </a:r>
          </a:p>
          <a:p>
            <a:pPr lvl="1"/>
            <a:r>
              <a:rPr lang="de-DE" dirty="0" smtClean="0"/>
              <a:t>Dotiert vom </a:t>
            </a:r>
            <a:r>
              <a:rPr lang="de-DE" dirty="0" err="1" smtClean="0"/>
              <a:t>bmwfw</a:t>
            </a:r>
            <a:r>
              <a:rPr lang="de-DE" dirty="0" smtClean="0"/>
              <a:t>     -&gt; GESTU ist zuständig für Unterstützung im tertiären Bildungsbereich</a:t>
            </a:r>
          </a:p>
          <a:p>
            <a:pPr lvl="1"/>
            <a:r>
              <a:rPr lang="de-DE" dirty="0" smtClean="0"/>
              <a:t>(derzeit) </a:t>
            </a:r>
            <a:r>
              <a:rPr lang="de-DE" dirty="0"/>
              <a:t>auf Wien beschränkt</a:t>
            </a:r>
          </a:p>
        </p:txBody>
      </p:sp>
      <p:pic>
        <p:nvPicPr>
          <p:cNvPr id="1026" name="Picture 2" descr="N:\ikt2015\bmwfw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724" y="4427833"/>
            <a:ext cx="1440160" cy="41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5144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Studierende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de-DE" dirty="0" smtClean="0"/>
              <a:t>Zahl der unterstützten Studierenden steigt:</a:t>
            </a:r>
          </a:p>
          <a:p>
            <a:r>
              <a:rPr lang="de-DE" dirty="0" smtClean="0"/>
              <a:t>11 Studierende im ersten Projektjahr</a:t>
            </a:r>
          </a:p>
          <a:p>
            <a:r>
              <a:rPr lang="de-DE" dirty="0" smtClean="0"/>
              <a:t>14 Studierende im zweiten Projektjahr</a:t>
            </a:r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Derzeit </a:t>
            </a:r>
            <a:r>
              <a:rPr lang="de-AT" sz="2800" dirty="0" smtClean="0"/>
              <a:t>(Sommersemester 2015) </a:t>
            </a:r>
            <a:r>
              <a:rPr lang="de-AT" dirty="0" smtClean="0"/>
              <a:t>19 Studierende von GESTU betreut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167786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Studierende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Student/innen von vielen verschiedenen Universitäten: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TU Wien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Universität Wien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Pädagogische Hochschule </a:t>
            </a:r>
            <a:r>
              <a:rPr lang="de-DE" dirty="0" err="1" smtClean="0"/>
              <a:t>Strebersdorf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FH Campus Wien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Diplomatische Akademie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WU Wien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366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Studierende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de-DE" b="1" dirty="0" smtClean="0"/>
              <a:t>Studienfächer</a:t>
            </a:r>
            <a:r>
              <a:rPr lang="de-DE" dirty="0" smtClean="0"/>
              <a:t>:</a:t>
            </a:r>
          </a:p>
          <a:p>
            <a:pPr marL="742950" lvl="2" indent="-342900"/>
            <a:r>
              <a:rPr lang="de-DE" dirty="0" smtClean="0"/>
              <a:t>Wirtschaftsinformatik</a:t>
            </a:r>
          </a:p>
          <a:p>
            <a:pPr marL="742950" lvl="2" indent="-342900"/>
            <a:r>
              <a:rPr lang="de-DE" dirty="0" smtClean="0"/>
              <a:t>Geschichte</a:t>
            </a:r>
          </a:p>
          <a:p>
            <a:pPr marL="742950" lvl="2" indent="-342900"/>
            <a:r>
              <a:rPr lang="de-DE" dirty="0" smtClean="0"/>
              <a:t>Linguistik</a:t>
            </a:r>
          </a:p>
          <a:p>
            <a:pPr marL="742950" lvl="2" indent="-342900"/>
            <a:r>
              <a:rPr lang="de-DE" dirty="0" smtClean="0"/>
              <a:t>Pädagogik</a:t>
            </a:r>
          </a:p>
          <a:p>
            <a:pPr marL="742950" lvl="2" indent="-342900"/>
            <a:r>
              <a:rPr lang="de-DE" dirty="0" smtClean="0"/>
              <a:t>Psychologie</a:t>
            </a:r>
          </a:p>
          <a:p>
            <a:pPr marL="742950" lvl="2" indent="-342900"/>
            <a:r>
              <a:rPr lang="de-DE" dirty="0" smtClean="0"/>
              <a:t>Soziale Arbeit</a:t>
            </a:r>
          </a:p>
          <a:p>
            <a:pPr marL="742950" lvl="2" indent="-342900"/>
            <a:r>
              <a:rPr lang="de-DE" dirty="0" smtClean="0"/>
              <a:t>Soziologie</a:t>
            </a:r>
          </a:p>
          <a:p>
            <a:pPr marL="742950" lvl="2" indent="-342900"/>
            <a:r>
              <a:rPr lang="de-DE" dirty="0" smtClean="0"/>
              <a:t>Sportwissenschaften</a:t>
            </a:r>
          </a:p>
          <a:p>
            <a:pPr marL="742950" lvl="2" indent="-342900"/>
            <a:r>
              <a:rPr lang="de-DE" dirty="0" smtClean="0"/>
              <a:t>Lehramt Mathematik </a:t>
            </a:r>
            <a:r>
              <a:rPr lang="de-DE" dirty="0"/>
              <a:t>und </a:t>
            </a:r>
            <a:r>
              <a:rPr lang="de-DE" dirty="0" smtClean="0"/>
              <a:t>Sport</a:t>
            </a:r>
          </a:p>
          <a:p>
            <a:pPr marL="742950" lvl="2" indent="-342900"/>
            <a:r>
              <a:rPr lang="de-DE" dirty="0" smtClean="0"/>
              <a:t>Lehramt Psychologie-Philosophie </a:t>
            </a:r>
            <a:r>
              <a:rPr lang="de-DE" dirty="0"/>
              <a:t>und </a:t>
            </a:r>
            <a:r>
              <a:rPr lang="de-DE" dirty="0" smtClean="0"/>
              <a:t>Geschichte</a:t>
            </a:r>
          </a:p>
          <a:p>
            <a:pPr marL="742950" lvl="2" indent="-342900"/>
            <a:r>
              <a:rPr lang="de-DE" dirty="0" smtClean="0"/>
              <a:t>Literaturwissenschaft</a:t>
            </a:r>
          </a:p>
          <a:p>
            <a:pPr marL="742950" lvl="2" indent="-342900"/>
            <a:r>
              <a:rPr lang="de-DE" dirty="0" smtClean="0"/>
              <a:t>Molekular-Biologie</a:t>
            </a:r>
          </a:p>
          <a:p>
            <a:pPr marL="742950" lvl="2" indent="-342900"/>
            <a:r>
              <a:rPr lang="de-DE" dirty="0" smtClean="0"/>
              <a:t>Ernährungswissenschaft</a:t>
            </a:r>
          </a:p>
          <a:p>
            <a:pPr marL="742950" lvl="2" indent="-342900"/>
            <a:r>
              <a:rPr lang="de-DE" dirty="0" smtClean="0"/>
              <a:t>Bildungswissenschaft</a:t>
            </a:r>
          </a:p>
          <a:p>
            <a:pPr marL="742950" lvl="2" indent="-342900"/>
            <a:r>
              <a:rPr lang="de-DE" dirty="0" smtClean="0"/>
              <a:t>Wirtschaftsrecht</a:t>
            </a:r>
          </a:p>
          <a:p>
            <a:pPr marL="742950" lvl="2" indent="-342900"/>
            <a:r>
              <a:rPr lang="de-DE" dirty="0" smtClean="0"/>
              <a:t>Technische Informatik</a:t>
            </a:r>
          </a:p>
          <a:p>
            <a:pPr marL="742950" lvl="2" indent="-342900"/>
            <a:r>
              <a:rPr lang="de-DE" dirty="0" smtClean="0"/>
              <a:t>BWL</a:t>
            </a:r>
          </a:p>
          <a:p>
            <a:pPr marL="742950" lvl="2" indent="-342900"/>
            <a:r>
              <a:rPr lang="de-DE" dirty="0" smtClean="0"/>
              <a:t>Green </a:t>
            </a:r>
            <a:r>
              <a:rPr lang="de-DE" dirty="0"/>
              <a:t>Building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20631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Studierende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Aufnahmekriterien:</a:t>
            </a:r>
          </a:p>
          <a:p>
            <a:pPr lvl="1"/>
            <a:r>
              <a:rPr lang="de-DE" dirty="0" smtClean="0"/>
              <a:t>Schwerhörigkeit/Gehörlosigkeit</a:t>
            </a:r>
          </a:p>
          <a:p>
            <a:pPr lvl="1"/>
            <a:r>
              <a:rPr lang="de-DE" dirty="0" smtClean="0"/>
              <a:t>Studium bzw. Studieninteresse an einer Einrichtung des tertiären Bereichs im Raum Wien</a:t>
            </a:r>
          </a:p>
          <a:p>
            <a:pPr lvl="1"/>
            <a:r>
              <a:rPr lang="de-DE" dirty="0" smtClean="0"/>
              <a:t>Bei Knappheit werden ÖGS-kompetente Studierende bevorzugt</a:t>
            </a:r>
          </a:p>
        </p:txBody>
      </p:sp>
    </p:spTree>
    <p:extLst>
      <p:ext uri="{BB962C8B-B14F-4D97-AF65-F5344CB8AC3E}">
        <p14:creationId xmlns:p14="http://schemas.microsoft.com/office/powerpoint/2010/main" val="8684126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777</Words>
  <Application>Microsoft Office PowerPoint</Application>
  <PresentationFormat>Bildschirmpräsentation (4:3)</PresentationFormat>
  <Paragraphs>198</Paragraphs>
  <Slides>28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Larissa-Design</vt:lpstr>
      <vt:lpstr>GESTU  - Gehörlos/schwerhörig erfolgreich studieren</vt:lpstr>
      <vt:lpstr>GESTU  - Was ist das </vt:lpstr>
      <vt:lpstr>Vom Pilotprojekt zur Servicestelle</vt:lpstr>
      <vt:lpstr>Vom Pilotprojekt zur Servicestelle</vt:lpstr>
      <vt:lpstr>Vom Pilotprojekt zur Servicestelle</vt:lpstr>
      <vt:lpstr>Studierende</vt:lpstr>
      <vt:lpstr>Studierende</vt:lpstr>
      <vt:lpstr>Studierende</vt:lpstr>
      <vt:lpstr>Studierende</vt:lpstr>
      <vt:lpstr>Studierende</vt:lpstr>
      <vt:lpstr>Studierende</vt:lpstr>
      <vt:lpstr>Servicestelle</vt:lpstr>
      <vt:lpstr>Servicestelle</vt:lpstr>
      <vt:lpstr>Servicestelle</vt:lpstr>
      <vt:lpstr>Website</vt:lpstr>
      <vt:lpstr>Technikunterstützung</vt:lpstr>
      <vt:lpstr>Technikunterstützung</vt:lpstr>
      <vt:lpstr>Technikunterstützung</vt:lpstr>
      <vt:lpstr>Technikunterstützung</vt:lpstr>
      <vt:lpstr>Technikunterstützung</vt:lpstr>
      <vt:lpstr>Technikunterstützung</vt:lpstr>
      <vt:lpstr>(Low-) Tech</vt:lpstr>
      <vt:lpstr>Fachgebärden</vt:lpstr>
      <vt:lpstr>Fachgebärden</vt:lpstr>
      <vt:lpstr>Fachgebärden</vt:lpstr>
      <vt:lpstr>Evaluation</vt:lpstr>
      <vt:lpstr>Zukunftsaussicht</vt:lpstr>
      <vt:lpstr>Kontakt</vt:lpstr>
    </vt:vector>
  </TitlesOfParts>
  <Company>TU Wien - Campusversion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GESTU-IKT_2011</dc:title>
  <dc:creator>GED</dc:creator>
  <cp:lastModifiedBy>Karin</cp:lastModifiedBy>
  <cp:revision>491</cp:revision>
  <dcterms:created xsi:type="dcterms:W3CDTF">2009-05-08T16:12:25Z</dcterms:created>
  <dcterms:modified xsi:type="dcterms:W3CDTF">2015-07-13T08:40:41Z</dcterms:modified>
</cp:coreProperties>
</file>