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handoutMasterIdLst>
    <p:handoutMasterId r:id="rId27"/>
  </p:handoutMasterIdLst>
  <p:sldIdLst>
    <p:sldId id="469" r:id="rId2"/>
    <p:sldId id="472" r:id="rId3"/>
    <p:sldId id="473" r:id="rId4"/>
    <p:sldId id="474" r:id="rId5"/>
    <p:sldId id="477" r:id="rId6"/>
    <p:sldId id="489" r:id="rId7"/>
    <p:sldId id="493" r:id="rId8"/>
    <p:sldId id="495" r:id="rId9"/>
    <p:sldId id="494" r:id="rId10"/>
    <p:sldId id="496" r:id="rId11"/>
    <p:sldId id="487" r:id="rId12"/>
    <p:sldId id="490" r:id="rId13"/>
    <p:sldId id="492" r:id="rId14"/>
    <p:sldId id="497" r:id="rId15"/>
    <p:sldId id="498" r:id="rId16"/>
    <p:sldId id="501" r:id="rId17"/>
    <p:sldId id="503" r:id="rId18"/>
    <p:sldId id="504" r:id="rId19"/>
    <p:sldId id="502" r:id="rId20"/>
    <p:sldId id="506" r:id="rId21"/>
    <p:sldId id="499" r:id="rId22"/>
    <p:sldId id="479" r:id="rId23"/>
    <p:sldId id="467" r:id="rId24"/>
    <p:sldId id="451" r:id="rId25"/>
  </p:sldIdLst>
  <p:sldSz cx="9144000" cy="6858000" type="screen4x3"/>
  <p:notesSz cx="7104063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D60000"/>
    <a:srgbClr val="66CCFF"/>
    <a:srgbClr val="000099"/>
    <a:srgbClr val="FF9999"/>
    <a:srgbClr val="FF66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254" autoAdjust="0"/>
    <p:restoredTop sz="94708" autoAdjust="0"/>
  </p:normalViewPr>
  <p:slideViewPr>
    <p:cSldViewPr showGuides="1">
      <p:cViewPr varScale="1">
        <p:scale>
          <a:sx n="94" d="100"/>
          <a:sy n="94" d="100"/>
        </p:scale>
        <p:origin x="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-S1\Beratung\Kundenbefragung%202016%20Auswert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-S1\Beratung\Kundenbefragung%202016%20Auswertu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-S1\Beratung\Kundenbefragung%202016%20Auswertu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84-40DC-8E2C-0E813EC56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4-40DC-8E2C-0E813EC56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84-40DC-8E2C-0E813EC560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84-40DC-8E2C-0E813EC560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84-40DC-8E2C-0E813EC560CE}"/>
              </c:ext>
            </c:extLst>
          </c:dPt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F84-40DC-8E2C-0E813EC560CE}"/>
                </c:ext>
              </c:extLst>
            </c:dLbl>
            <c:dLbl>
              <c:idx val="1"/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F84-40DC-8E2C-0E813EC560C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Tabelle2!$BP$3:$BT$3</c:f>
              <c:strCache>
                <c:ptCount val="5"/>
                <c:pt idx="0">
                  <c:v>stimmt völlig</c:v>
                </c:pt>
                <c:pt idx="1">
                  <c:v>stimmt eher</c:v>
                </c:pt>
                <c:pt idx="2">
                  <c:v>weder noch</c:v>
                </c:pt>
                <c:pt idx="3">
                  <c:v>stimmt eher nicht</c:v>
                </c:pt>
                <c:pt idx="4">
                  <c:v>stimmt gar nicht</c:v>
                </c:pt>
              </c:strCache>
            </c:strRef>
          </c:cat>
          <c:val>
            <c:numRef>
              <c:f>Tabelle2!$BP$4:$BT$4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11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84-40DC-8E2C-0E813EC5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3-4096-9B08-AC16943027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3-4096-9B08-AC16943027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3-4096-9B08-AC16943027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E3-4096-9B08-AC16943027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E3-4096-9B08-AC16943027EF}"/>
              </c:ext>
            </c:extLst>
          </c:dPt>
          <c:dLbls>
            <c:dLbl>
              <c:idx val="0"/>
              <c:layout>
                <c:manualLayout>
                  <c:x val="3.8801244306188198E-2"/>
                  <c:y val="-1.430021288925855E-2"/>
                </c:manualLayout>
              </c:layout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40673258526831"/>
                      <c:h val="0.1320908037245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E3-4096-9B08-AC16943027EF}"/>
                </c:ext>
              </c:extLst>
            </c:dLbl>
            <c:dLbl>
              <c:idx val="1"/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DE3-4096-9B08-AC16943027EF}"/>
                </c:ext>
              </c:extLst>
            </c:dLbl>
            <c:dLbl>
              <c:idx val="4"/>
              <c:layout>
                <c:manualLayout>
                  <c:x val="1.76369292300849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E3-4096-9B08-AC16943027E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Tabelle2!$AA$3:$AE$3</c:f>
              <c:strCache>
                <c:ptCount val="5"/>
                <c:pt idx="0">
                  <c:v>täglich</c:v>
                </c:pt>
                <c:pt idx="1">
                  <c:v>mehrmals pro Woche</c:v>
                </c:pt>
                <c:pt idx="2">
                  <c:v>mehrmals im Monat</c:v>
                </c:pt>
                <c:pt idx="3">
                  <c:v>seltener</c:v>
                </c:pt>
                <c:pt idx="4">
                  <c:v>nie</c:v>
                </c:pt>
              </c:strCache>
            </c:strRef>
          </c:cat>
          <c:val>
            <c:numRef>
              <c:f>Tabelle2!$AA$4:$AE$4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E3-4096-9B08-AC1694302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074716206597408"/>
          <c:y val="0.56880335368142287"/>
          <c:w val="0.18546102264457215"/>
          <c:h val="0.3930627452805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00-41E8-B737-F94B24E87D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0-41E8-B737-F94B24E87D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00-41E8-B737-F94B24E87D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00-41E8-B737-F94B24E87D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00-41E8-B737-F94B24E87D05}"/>
              </c:ext>
            </c:extLst>
          </c:dPt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600-41E8-B737-F94B24E87D05}"/>
                </c:ext>
              </c:extLst>
            </c:dLbl>
            <c:dLbl>
              <c:idx val="1"/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600-41E8-B737-F94B24E87D0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Tabelle2!$CH$3:$CL$3</c:f>
              <c:strCache>
                <c:ptCount val="5"/>
                <c:pt idx="0">
                  <c:v>Stimmt völlig</c:v>
                </c:pt>
                <c:pt idx="1">
                  <c:v>stimmt eher</c:v>
                </c:pt>
                <c:pt idx="2">
                  <c:v>weder noch</c:v>
                </c:pt>
                <c:pt idx="3">
                  <c:v>stimmt eher nicht</c:v>
                </c:pt>
                <c:pt idx="4">
                  <c:v>stimmt gar nicht</c:v>
                </c:pt>
              </c:strCache>
            </c:strRef>
          </c:cat>
          <c:val>
            <c:numRef>
              <c:f>Tabelle2!$CH$4:$CL$4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00-41E8-B737-F94B24E87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t" anchorCtr="0" compatLnSpc="1">
            <a:prstTxWarp prst="textNoShape">
              <a:avLst/>
            </a:prstTxWarp>
          </a:bodyPr>
          <a:lstStyle>
            <a:lvl1pPr defTabSz="990494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de-AT" smtClean="0"/>
              <a:t>IKT-Forum Linz 2017</a:t>
            </a:r>
            <a:endParaRPr lang="de-A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6" y="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t" anchorCtr="0" compatLnSpc="1">
            <a:prstTxWarp prst="textNoShape">
              <a:avLst/>
            </a:prstTxWarp>
          </a:bodyPr>
          <a:lstStyle>
            <a:lvl1pPr algn="r" defTabSz="990494">
              <a:defRPr sz="13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b" anchorCtr="0" compatLnSpc="1">
            <a:prstTxWarp prst="textNoShape">
              <a:avLst/>
            </a:prstTxWarp>
          </a:bodyPr>
          <a:lstStyle>
            <a:lvl1pPr defTabSz="990494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de-AT" smtClean="0"/>
              <a:t>Romana Malzer LIFEtool</a:t>
            </a:r>
            <a:endParaRPr lang="de-AT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b" anchorCtr="0" compatLnSpc="1">
            <a:prstTxWarp prst="textNoShape">
              <a:avLst/>
            </a:prstTxWarp>
          </a:bodyPr>
          <a:lstStyle>
            <a:lvl1pPr algn="r" defTabSz="990494">
              <a:defRPr sz="1300">
                <a:cs typeface="+mn-cs"/>
              </a:defRPr>
            </a:lvl1pPr>
          </a:lstStyle>
          <a:p>
            <a:pPr>
              <a:defRPr/>
            </a:pPr>
            <a:fld id="{C138C321-80A1-4549-B2EC-E07C5FB49AC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6988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t" anchorCtr="0" compatLnSpc="1">
            <a:prstTxWarp prst="textNoShape">
              <a:avLst/>
            </a:prstTxWarp>
          </a:bodyPr>
          <a:lstStyle>
            <a:lvl1pPr defTabSz="990494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de-AT" smtClean="0"/>
              <a:t>IKT-Forum Linz 2017</a:t>
            </a:r>
            <a:endParaRPr lang="de-A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25" y="4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t" anchorCtr="0" compatLnSpc="1">
            <a:prstTxWarp prst="textNoShape">
              <a:avLst/>
            </a:prstTxWarp>
          </a:bodyPr>
          <a:lstStyle>
            <a:lvl1pPr algn="r" defTabSz="990494">
              <a:defRPr sz="13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19687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376" y="4860925"/>
            <a:ext cx="5207316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40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b" anchorCtr="0" compatLnSpc="1">
            <a:prstTxWarp prst="textNoShape">
              <a:avLst/>
            </a:prstTxWarp>
          </a:bodyPr>
          <a:lstStyle>
            <a:lvl1pPr defTabSz="990494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de-AT" smtClean="0"/>
              <a:t>Romana Malzer LIFEtool</a:t>
            </a:r>
            <a:endParaRPr lang="de-A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5" y="9723440"/>
            <a:ext cx="3078639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2" rIns="99047" bIns="49522" numCol="1" anchor="b" anchorCtr="0" compatLnSpc="1">
            <a:prstTxWarp prst="textNoShape">
              <a:avLst/>
            </a:prstTxWarp>
          </a:bodyPr>
          <a:lstStyle>
            <a:lvl1pPr algn="r" defTabSz="990494">
              <a:defRPr sz="1300">
                <a:cs typeface="+mn-cs"/>
              </a:defRPr>
            </a:lvl1pPr>
          </a:lstStyle>
          <a:p>
            <a:pPr>
              <a:defRPr/>
            </a:pPr>
            <a:fld id="{8BC58932-42EF-4CEB-A0FB-D2DDFB5572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93169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 descr="Logo_LIFEto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038" y="-11113"/>
            <a:ext cx="32559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333333"/>
                </a:solidFill>
                <a:latin typeface="Avenir LT Std 45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0" y="1125538"/>
            <a:ext cx="9251950" cy="0"/>
          </a:xfrm>
          <a:prstGeom prst="line">
            <a:avLst/>
          </a:prstGeom>
          <a:ln w="19050"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315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klein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0" y="1125538"/>
            <a:ext cx="9251950" cy="0"/>
          </a:xfrm>
          <a:prstGeom prst="line">
            <a:avLst/>
          </a:prstGeom>
          <a:ln w="19050"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233645"/>
            <a:ext cx="8301608" cy="850106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Logo_LIFEto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949950"/>
            <a:ext cx="13382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>
          <a:xfrm>
            <a:off x="0" y="1125538"/>
            <a:ext cx="9251950" cy="0"/>
          </a:xfrm>
          <a:prstGeom prst="line">
            <a:avLst/>
          </a:prstGeom>
          <a:ln w="19050"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233645"/>
            <a:ext cx="8301608" cy="850106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ie u.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125538"/>
            <a:ext cx="9251950" cy="0"/>
          </a:xfrm>
          <a:prstGeom prst="line">
            <a:avLst/>
          </a:prstGeom>
          <a:ln w="19050"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233645"/>
            <a:ext cx="8301608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47133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cxnSp>
        <p:nvCxnSpPr>
          <p:cNvPr id="3" name="Gerade Verbindung 1"/>
          <p:cNvCxnSpPr/>
          <p:nvPr userDrawn="1"/>
        </p:nvCxnSpPr>
        <p:spPr>
          <a:xfrm>
            <a:off x="0" y="1125538"/>
            <a:ext cx="9251950" cy="0"/>
          </a:xfrm>
          <a:prstGeom prst="line">
            <a:avLst/>
          </a:prstGeom>
          <a:ln w="19050">
            <a:solidFill>
              <a:srgbClr val="E20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6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2052" name="Grafik 7" descr="Balken_2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750" y="6256338"/>
            <a:ext cx="1531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45" r:id="rId5"/>
    <p:sldLayoutId id="2147483746" r:id="rId6"/>
    <p:sldLayoutId id="2147483747" r:id="rId7"/>
    <p:sldLayoutId id="2147483748" r:id="rId8"/>
    <p:sldLayoutId id="2147483759" r:id="rId9"/>
    <p:sldLayoutId id="2147483749" r:id="rId10"/>
    <p:sldLayoutId id="2147483750" r:id="rId11"/>
    <p:sldLayoutId id="2147483751" r:id="rId12"/>
    <p:sldLayoutId id="2147483752" r:id="rId13"/>
    <p:sldLayoutId id="2147483757" r:id="rId14"/>
    <p:sldLayoutId id="214748375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 LT Std 65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LT Std 65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45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45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45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45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45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ifetool.a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tool.at/" TargetMode="External"/><Relationship Id="rId2" Type="http://schemas.openxmlformats.org/officeDocument/2006/relationships/hyperlink" Target="mailto:Romana.malzer@lifetool.at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hyperlink" Target="http://www.lifetool.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tacom-symbole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</p:spPr>
        <p:txBody>
          <a:bodyPr/>
          <a:lstStyle/>
          <a:p>
            <a:r>
              <a:rPr lang="de-AT" altLang="de-DE" sz="3600" dirty="0"/>
              <a:t>Kommunikation mit dem iPad</a:t>
            </a:r>
            <a:br>
              <a:rPr lang="de-AT" altLang="de-DE" sz="3600" dirty="0"/>
            </a:br>
            <a:r>
              <a:rPr lang="de-AT" altLang="de-DE" sz="3600" dirty="0"/>
              <a:t>Wirksamkeit &amp; Teilhabe</a:t>
            </a:r>
            <a:endParaRPr lang="en-US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149080"/>
            <a:ext cx="7772400" cy="1500187"/>
          </a:xfrm>
        </p:spPr>
        <p:txBody>
          <a:bodyPr/>
          <a:lstStyle/>
          <a:p>
            <a:r>
              <a:rPr lang="de-DE" altLang="de-DE" dirty="0"/>
              <a:t>Interviews mit drei Familien - Diplomarbeit</a:t>
            </a:r>
            <a:endParaRPr lang="de-AT" altLang="de-DE" dirty="0"/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5998686"/>
            <a:ext cx="7992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ea typeface="+mn-ea"/>
                <a:cs typeface="Arial" charset="0"/>
                <a:sym typeface="Helvetica" charset="0"/>
              </a:rPr>
              <a:t>Romana Malzer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ea typeface="+mn-ea"/>
                <a:cs typeface="Arial" charset="0"/>
                <a:sym typeface="Helvetica" charset="0"/>
              </a:rPr>
              <a:t/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ea typeface="+mn-ea"/>
                <a:cs typeface="Arial" charset="0"/>
                <a:sym typeface="Helvetica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ea typeface="+mn-ea"/>
                <a:cs typeface="Arial" charset="0"/>
                <a:sym typeface="Helvetica" charset="0"/>
              </a:rPr>
              <a:t>Dipl. Berufs- u. Sozialpädagogin</a:t>
            </a:r>
          </a:p>
          <a:p>
            <a:pPr algn="r">
              <a:defRPr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sym typeface="Helvetica" charset="0"/>
              </a:rPr>
              <a:t> UK-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itchFamily="34" charset="0"/>
                <a:ea typeface="+mn-ea"/>
                <a:cs typeface="Arial" charset="0"/>
                <a:sym typeface="Helvetica" charset="0"/>
              </a:rPr>
              <a:t>Referentin nach Standard der GfUK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4" y="436978"/>
            <a:ext cx="4670592" cy="2887055"/>
          </a:xfrm>
          <a:prstGeom prst="rect">
            <a:avLst/>
          </a:prstGeom>
        </p:spPr>
      </p:pic>
      <p:pic>
        <p:nvPicPr>
          <p:cNvPr id="6" name="Grafik 6" descr="Logo_LIFEto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14"/>
            <a:ext cx="1485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2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Kundenbefragung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53 % kommuniziert mit mehr Personen</a:t>
            </a:r>
          </a:p>
          <a:p>
            <a:r>
              <a:rPr lang="de-DE" sz="2800" dirty="0"/>
              <a:t>82 % für </a:t>
            </a:r>
            <a:r>
              <a:rPr lang="de-DE" sz="2800" dirty="0" err="1"/>
              <a:t>NutzerIn</a:t>
            </a:r>
            <a:r>
              <a:rPr lang="de-DE" sz="2800" dirty="0"/>
              <a:t> einfach bedienbar</a:t>
            </a:r>
          </a:p>
          <a:p>
            <a:r>
              <a:rPr lang="de-DE" sz="2800" dirty="0"/>
              <a:t>77 % für Umfeld einfach bedienbar</a:t>
            </a:r>
          </a:p>
          <a:p>
            <a:r>
              <a:rPr lang="de-DE" sz="2800" dirty="0"/>
              <a:t>76 % täglich bzw. mehrmals die Woche</a:t>
            </a:r>
          </a:p>
          <a:p>
            <a:r>
              <a:rPr lang="de-DE" sz="2800" dirty="0"/>
              <a:t>zu Hause, in Therapie, Schule/KiGa</a:t>
            </a:r>
          </a:p>
          <a:p>
            <a:r>
              <a:rPr lang="de-DE" sz="2800" dirty="0"/>
              <a:t>GoTalk Now u. </a:t>
            </a:r>
            <a:r>
              <a:rPr lang="de-DE" sz="2800" dirty="0" err="1"/>
              <a:t>MetaTalk</a:t>
            </a:r>
            <a:endParaRPr lang="de-DE" sz="2800" dirty="0"/>
          </a:p>
          <a:p>
            <a:r>
              <a:rPr lang="de-DE" sz="2800" dirty="0"/>
              <a:t>58 % Einschulung</a:t>
            </a:r>
          </a:p>
          <a:p>
            <a:r>
              <a:rPr lang="de-DE" sz="2800" dirty="0"/>
              <a:t>30 % autodidaktisch </a:t>
            </a:r>
          </a:p>
          <a:p>
            <a:endParaRPr lang="de-DE" dirty="0"/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C955B0-5AC0-D24E-8F2F-E326D9AE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46" y="4196676"/>
            <a:ext cx="3758454" cy="26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Diplomarbeit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9" y="2012706"/>
            <a:ext cx="7033903" cy="399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-129086"/>
            <a:ext cx="3566106" cy="12341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9195" y="1317396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venir LT Std 65 Medium" panose="020B0603020203020204" pitchFamily="34" charset="0"/>
              </a:rPr>
              <a:t>Berufs- und Sozialpädagogin</a:t>
            </a:r>
            <a:endParaRPr lang="en-US" dirty="0">
              <a:latin typeface="Avenir LT Std 65 Medium" panose="020B06030202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2F4A77-3FE1-8E43-952F-9B14515807A4}"/>
              </a:ext>
            </a:extLst>
          </p:cNvPr>
          <p:cNvSpPr txBox="1"/>
          <p:nvPr/>
        </p:nvSpPr>
        <p:spPr>
          <a:xfrm>
            <a:off x="590872" y="6238803"/>
            <a:ext cx="754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Avenir LT Std 65 Medium" panose="020B0603020203020204" pitchFamily="34" charset="0"/>
              </a:rPr>
              <a:t>Die vollständige Diplomarbeit ist auf </a:t>
            </a:r>
            <a:r>
              <a:rPr lang="de-DE" sz="1800" dirty="0">
                <a:latin typeface="Avenir LT Std 65 Medium" panose="020B0603020203020204" pitchFamily="34" charset="0"/>
                <a:hlinkClick r:id="rId4"/>
              </a:rPr>
              <a:t>www.lifetool.at</a:t>
            </a:r>
            <a:r>
              <a:rPr lang="de-DE" sz="1800" dirty="0">
                <a:latin typeface="Avenir LT Std 65 Medium" panose="020B0603020203020204" pitchFamily="34" charset="0"/>
              </a:rPr>
              <a:t> zu finden.</a:t>
            </a:r>
          </a:p>
        </p:txBody>
      </p:sp>
    </p:spTree>
    <p:extLst>
      <p:ext uri="{BB962C8B-B14F-4D97-AF65-F5344CB8AC3E}">
        <p14:creationId xmlns:p14="http://schemas.microsoft.com/office/powerpoint/2010/main" val="224292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Fragestellungen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/>
              <a:t>Wird der Einsatz des iPads für den Nutzer als hilfreich gesehen?</a:t>
            </a:r>
          </a:p>
          <a:p>
            <a:endParaRPr lang="de-AT" sz="1000" dirty="0"/>
          </a:p>
          <a:p>
            <a:r>
              <a:rPr lang="de-AT" sz="2400" dirty="0"/>
              <a:t>Verbesserung der Kommunikation des Nutzers (=Teilhabe) mithilfe des iPads wahrnehmbar?</a:t>
            </a:r>
          </a:p>
          <a:p>
            <a:endParaRPr lang="de-AT" sz="1000" dirty="0"/>
          </a:p>
          <a:p>
            <a:r>
              <a:rPr lang="de-AT" sz="2400" dirty="0"/>
              <a:t>„Was genau“ macht das iPad so einfach bedienbar?</a:t>
            </a:r>
          </a:p>
          <a:p>
            <a:endParaRPr lang="de-AT" sz="1000" dirty="0"/>
          </a:p>
          <a:p>
            <a:r>
              <a:rPr lang="de-AT" sz="2400" dirty="0"/>
              <a:t>Chancen für Nutzer und Umfeld?</a:t>
            </a:r>
          </a:p>
          <a:p>
            <a:endParaRPr lang="de-AT" sz="1000" dirty="0"/>
          </a:p>
          <a:p>
            <a:r>
              <a:rPr lang="de-AT" sz="2400" dirty="0"/>
              <a:t>Aber auch welche Herausforderungen </a:t>
            </a:r>
          </a:p>
          <a:p>
            <a:pPr lvl="1"/>
            <a:r>
              <a:rPr lang="de-AT" sz="2000" dirty="0"/>
              <a:t>im Erlernen </a:t>
            </a:r>
          </a:p>
          <a:p>
            <a:pPr lvl="1"/>
            <a:r>
              <a:rPr lang="de-AT" sz="2000" dirty="0"/>
              <a:t>Zusammenarbeit mit anderen Institutionen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„Ist es das alles ‚wert‘?“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67" y="30143"/>
            <a:ext cx="1294533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085">
            <a:off x="6915411" y="4681689"/>
            <a:ext cx="1636088" cy="13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Interviewpartner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/>
              <a:t>Fam. A – „Eingeschaltet und los geht’s!“ </a:t>
            </a:r>
          </a:p>
          <a:p>
            <a:pPr marL="355600" indent="0">
              <a:buNone/>
            </a:pPr>
            <a:r>
              <a:rPr lang="de-AT" sz="1200" dirty="0"/>
              <a:t>11 Jahre, </a:t>
            </a:r>
            <a:r>
              <a:rPr lang="de-AT" sz="1200" dirty="0" err="1"/>
              <a:t>glob</a:t>
            </a:r>
            <a:r>
              <a:rPr lang="de-AT" sz="1200" dirty="0"/>
              <a:t>. </a:t>
            </a:r>
            <a:r>
              <a:rPr lang="de-AT" sz="1200" dirty="0" err="1"/>
              <a:t>Entw</a:t>
            </a:r>
            <a:r>
              <a:rPr lang="de-AT" sz="1200" dirty="0"/>
              <a:t>-Störung, spricht gar nicht, viele Gebärden, vorher </a:t>
            </a:r>
            <a:r>
              <a:rPr lang="de-AT" sz="1200" dirty="0" err="1"/>
              <a:t>Talker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/>
              <a:t>GoTalk Now &amp; </a:t>
            </a:r>
            <a:r>
              <a:rPr lang="de-AT" sz="1200" dirty="0" err="1"/>
              <a:t>MetaTalk</a:t>
            </a:r>
            <a:r>
              <a:rPr lang="de-AT" sz="1200" dirty="0"/>
              <a:t> DE</a:t>
            </a:r>
          </a:p>
          <a:p>
            <a:pPr marL="355600" indent="0">
              <a:buNone/>
            </a:pPr>
            <a:endParaRPr lang="de-AT" sz="2800" dirty="0"/>
          </a:p>
          <a:p>
            <a:r>
              <a:rPr lang="de-DE" sz="2800" dirty="0"/>
              <a:t>Fam. B – „In ihm steckte so viel mehr, als er sagen konnte“</a:t>
            </a:r>
          </a:p>
          <a:p>
            <a:pPr marL="355600" indent="0">
              <a:buNone/>
            </a:pPr>
            <a:r>
              <a:rPr lang="de-AT" sz="1200" dirty="0"/>
              <a:t>13 Jahre, schwere globale Beeinträchtigung, nur anlauten möglich, viele Gebärden, Komm-Mappe, </a:t>
            </a:r>
            <a:r>
              <a:rPr lang="de-AT" sz="1200" dirty="0" err="1"/>
              <a:t>SmallTalker</a:t>
            </a:r>
            <a:r>
              <a:rPr lang="de-AT" sz="1200" dirty="0"/>
              <a:t> </a:t>
            </a:r>
          </a:p>
          <a:p>
            <a:pPr marL="355600" indent="0">
              <a:buNone/>
            </a:pPr>
            <a:r>
              <a:rPr lang="de-AT" sz="1200" dirty="0"/>
              <a:t>GoTalk Now &amp; </a:t>
            </a:r>
            <a:r>
              <a:rPr lang="de-AT" sz="1200" dirty="0" err="1"/>
              <a:t>MetaTalk</a:t>
            </a:r>
            <a:r>
              <a:rPr lang="de-AT" sz="1200" dirty="0"/>
              <a:t> DE</a:t>
            </a:r>
          </a:p>
          <a:p>
            <a:endParaRPr lang="en-US" sz="2800" dirty="0"/>
          </a:p>
          <a:p>
            <a:r>
              <a:rPr lang="de-DE" sz="2800" dirty="0"/>
              <a:t>Fam. C – „Das iPad hat seine Stimme geweckt!“</a:t>
            </a:r>
          </a:p>
          <a:p>
            <a:pPr marL="355600" lvl="0" indent="0">
              <a:buNone/>
            </a:pPr>
            <a:r>
              <a:rPr lang="de-AT" sz="1200" dirty="0">
                <a:solidFill>
                  <a:prstClr val="black"/>
                </a:solidFill>
              </a:rPr>
              <a:t>5,5 Jahre, Down-Syndrom, spricht schwer verständlich, viele Gebärden, Symbol-Kärtchen, </a:t>
            </a:r>
            <a:br>
              <a:rPr lang="de-AT" sz="1200" dirty="0">
                <a:solidFill>
                  <a:prstClr val="black"/>
                </a:solidFill>
              </a:rPr>
            </a:br>
            <a:r>
              <a:rPr lang="de-AT" sz="1200" dirty="0">
                <a:solidFill>
                  <a:prstClr val="black"/>
                </a:solidFill>
              </a:rPr>
              <a:t>GoTalk Now</a:t>
            </a:r>
            <a:endParaRPr lang="en-US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3" y="2623560"/>
            <a:ext cx="1294533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2" y="1215052"/>
            <a:ext cx="1294533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1" y="5046163"/>
            <a:ext cx="12945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2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Wird der Einsatz des iPads für den Nutzer als hilfreich gesehen?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/>
              <a:t> </a:t>
            </a:r>
          </a:p>
        </p:txBody>
      </p:sp>
      <p:pic>
        <p:nvPicPr>
          <p:cNvPr id="5" name="Grafik 4" descr="C:\Users\Familie Malzer\AppData\Local\Microsoft\Windows\INetCache\Content.Word\ich mochte ein kaseweckerl und erdapfelkas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2" b="73065"/>
          <a:stretch/>
        </p:blipFill>
        <p:spPr bwMode="auto">
          <a:xfrm>
            <a:off x="587138" y="1744741"/>
            <a:ext cx="5832648" cy="181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450261"/>
            <a:ext cx="2157554" cy="18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8" b="73784"/>
          <a:stretch/>
        </p:blipFill>
        <p:spPr>
          <a:xfrm>
            <a:off x="3210200" y="4426767"/>
            <a:ext cx="5364088" cy="179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50" y="1755627"/>
            <a:ext cx="2157556" cy="18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152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Chancen für Nutzer u. Umfeld?</a:t>
            </a:r>
            <a:endParaRPr lang="en-US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1259632" y="1412776"/>
            <a:ext cx="7416824" cy="4680520"/>
          </a:xfrm>
          <a:prstGeom prst="wedgeRoundRectCallout">
            <a:avLst>
              <a:gd name="adj1" fmla="val -5765"/>
              <a:gd name="adj2" fmla="val 59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„Sie kann halt nicht sagen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‚Weißt du noch, wie das passiert ist?‘ – </a:t>
            </a:r>
            <a:b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aber wenn sie in den Videos schwelgt, wissen wir,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erinnert sich da gerne dran.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Überraschenderweise fand sie sich darin sehr schnell und sehr gut zurecht, das motiviert sie auch,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 mit dem Gerät zu beschäftigen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damit zu kommunizieren.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77672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7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Chancen für Nutzer?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handliches Gerät, wirklich immer dabei!</a:t>
            </a:r>
          </a:p>
          <a:p>
            <a:r>
              <a:rPr lang="de-DE" dirty="0"/>
              <a:t>kann selbständig Kommunikation initiieren, weil selbständig u. intuitiv bedienbar</a:t>
            </a:r>
          </a:p>
          <a:p>
            <a:r>
              <a:rPr lang="de-DE" dirty="0"/>
              <a:t>multifunktional einzusetzen (lernen, Fotos)</a:t>
            </a:r>
          </a:p>
          <a:p>
            <a:r>
              <a:rPr lang="de-DE" dirty="0"/>
              <a:t>iPad=cool, fördert die Motivation</a:t>
            </a:r>
          </a:p>
          <a:p>
            <a:r>
              <a:rPr lang="de-DE" dirty="0"/>
              <a:t>Persönlichkeit des Nutzers wird sichtbar</a:t>
            </a:r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993483" y="-72008"/>
            <a:ext cx="1187029" cy="1124744"/>
            <a:chOff x="7849467" y="-140066"/>
            <a:chExt cx="1294533" cy="123362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83"/>
            <a:stretch/>
          </p:blipFill>
          <p:spPr>
            <a:xfrm>
              <a:off x="7849467" y="692695"/>
              <a:ext cx="1294533" cy="40086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989" y="-140066"/>
              <a:ext cx="1105488" cy="922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70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Chancen für Umfeld?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niedrigere Hemmschwelle</a:t>
            </a:r>
          </a:p>
          <a:p>
            <a:r>
              <a:rPr lang="de-DE" dirty="0"/>
              <a:t>bei Fragen, große Community</a:t>
            </a:r>
          </a:p>
          <a:p>
            <a:r>
              <a:rPr lang="de-DE" dirty="0"/>
              <a:t>handliches Gerät, wirklich immer dabei!</a:t>
            </a:r>
          </a:p>
          <a:p>
            <a:r>
              <a:rPr lang="de-DE" dirty="0"/>
              <a:t>„</a:t>
            </a:r>
            <a:r>
              <a:rPr lang="de-DE" dirty="0" err="1"/>
              <a:t>one-device</a:t>
            </a:r>
            <a:r>
              <a:rPr lang="de-DE" dirty="0"/>
              <a:t>“ bei Fotos/Videos/Sprache</a:t>
            </a:r>
          </a:p>
          <a:p>
            <a:r>
              <a:rPr lang="de-DE" dirty="0"/>
              <a:t>multifunktional einzusetzen (lernen, Fotos)</a:t>
            </a:r>
          </a:p>
          <a:p>
            <a:endParaRPr lang="de-DE" dirty="0"/>
          </a:p>
          <a:p>
            <a:r>
              <a:rPr lang="de-DE" dirty="0"/>
              <a:t>intuitive Geräte-Bedienung</a:t>
            </a:r>
          </a:p>
          <a:p>
            <a:r>
              <a:rPr lang="de-DE" dirty="0" err="1"/>
              <a:t>intutive</a:t>
            </a:r>
            <a:r>
              <a:rPr lang="de-DE" dirty="0"/>
              <a:t> App-Bedienung/Individualisierung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67" y="0"/>
            <a:ext cx="12945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Erlernen der Apps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728"/>
          <a:stretch/>
        </p:blipFill>
        <p:spPr>
          <a:xfrm>
            <a:off x="917388" y="2002395"/>
            <a:ext cx="7648575" cy="28532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67" y="0"/>
            <a:ext cx="12945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Herausforderung Erlernen</a:t>
            </a:r>
            <a:endParaRPr lang="en-US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1259632" y="1412776"/>
            <a:ext cx="7200800" cy="4608512"/>
          </a:xfrm>
          <a:prstGeom prst="wedgeRoundRectCallout">
            <a:avLst>
              <a:gd name="adj1" fmla="val -5765"/>
              <a:gd name="adj2" fmla="val 59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„Um die vielen Möglichkeiten alle ausschöpfen zu können, bedarf es schon einiger „Hirnarbeit“ und Zeit, das alles zu durchblicken – </a:t>
            </a:r>
            <a:endParaRPr lang="en-US" dirty="0"/>
          </a:p>
          <a:p>
            <a:pPr algn="ctr"/>
            <a:r>
              <a:rPr lang="de-DE" i="1" dirty="0"/>
              <a:t>und man muss selber viel lernen, </a:t>
            </a:r>
          </a:p>
          <a:p>
            <a:pPr algn="ctr"/>
            <a:r>
              <a:rPr lang="de-DE" i="1" dirty="0"/>
              <a:t>wie schauen die Symbole aus, </a:t>
            </a:r>
            <a:endParaRPr lang="en-US" dirty="0"/>
          </a:p>
          <a:p>
            <a:pPr algn="ctr"/>
            <a:r>
              <a:rPr lang="de-DE" i="1" dirty="0"/>
              <a:t>wo finde ich die Wörter, </a:t>
            </a:r>
          </a:p>
          <a:p>
            <a:pPr algn="ctr"/>
            <a:r>
              <a:rPr lang="de-DE" i="1" dirty="0"/>
              <a:t>wie sind sie kategorisiert, … usw. </a:t>
            </a:r>
            <a:endParaRPr lang="en-US" dirty="0"/>
          </a:p>
          <a:p>
            <a:pPr algn="ctr"/>
            <a:r>
              <a:rPr lang="de-DE" i="1" dirty="0"/>
              <a:t>UND: Was ist in unserem Leben </a:t>
            </a:r>
          </a:p>
          <a:p>
            <a:pPr algn="ctr"/>
            <a:r>
              <a:rPr lang="de-DE" i="1" dirty="0"/>
              <a:t>und im Leben des Nutzers wichtig, </a:t>
            </a:r>
          </a:p>
          <a:p>
            <a:pPr algn="ctr"/>
            <a:r>
              <a:rPr lang="de-DE" i="1" dirty="0"/>
              <a:t>welche Wörter muss ich ergänzen?“ </a:t>
            </a:r>
            <a:endParaRPr lang="en-US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67" y="0"/>
            <a:ext cx="1294533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07" y="3105000"/>
            <a:ext cx="77672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208766" cy="61576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8214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Herausforderung Anderen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65" y="26664"/>
            <a:ext cx="1294533" cy="108000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590872" y="1412776"/>
            <a:ext cx="4629200" cy="3704814"/>
          </a:xfrm>
          <a:prstGeom prst="wedgeRoundRectCallout">
            <a:avLst>
              <a:gd name="adj1" fmla="val -1891"/>
              <a:gd name="adj2" fmla="val 62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„Die Therapeutin hat das voll genossen, sie konnte mit B </a:t>
            </a:r>
          </a:p>
          <a:p>
            <a:pPr algn="ctr"/>
            <a:r>
              <a:rPr lang="de-DE" i="1" dirty="0"/>
              <a:t>so normal reden, </a:t>
            </a:r>
          </a:p>
          <a:p>
            <a:pPr algn="ctr"/>
            <a:r>
              <a:rPr lang="de-DE" i="1" dirty="0"/>
              <a:t>wie mit einem anderen Kind, …</a:t>
            </a:r>
            <a:endParaRPr lang="en-US" dirty="0"/>
          </a:p>
          <a:p>
            <a:pPr algn="ctr"/>
            <a:r>
              <a:rPr lang="de-DE" i="1" dirty="0"/>
              <a:t>dann wird plötzlich das Kind hinter der Behinderung sichtbar!“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56070"/>
            <a:ext cx="776720" cy="648000"/>
          </a:xfrm>
          <a:prstGeom prst="rect">
            <a:avLst/>
          </a:prstGeom>
        </p:spPr>
      </p:pic>
      <p:sp>
        <p:nvSpPr>
          <p:cNvPr id="9" name="Abgerundete rechteckige Legende 8"/>
          <p:cNvSpPr/>
          <p:nvPr/>
        </p:nvSpPr>
        <p:spPr>
          <a:xfrm>
            <a:off x="5356532" y="2564904"/>
            <a:ext cx="3607956" cy="2112155"/>
          </a:xfrm>
          <a:prstGeom prst="wedgeRoundRectCallout">
            <a:avLst>
              <a:gd name="adj1" fmla="val -49187"/>
              <a:gd name="adj2" fmla="val 97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„Nein, das ist kein Tablet zum Spielen, sondern damit spricht sie, das ist ihr Kommunikations-mittel!“ 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68" y="4018363"/>
            <a:ext cx="776720" cy="64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35984"/>
            <a:ext cx="1944216" cy="16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Verbesserung der Teilhabe mithilfe des iPads wahrnehmbar?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/>
              <a:t> 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5446440" y="2527949"/>
            <a:ext cx="3600400" cy="2590072"/>
          </a:xfrm>
          <a:prstGeom prst="wedgeRoundRectCallout">
            <a:avLst>
              <a:gd name="adj1" fmla="val -50511"/>
              <a:gd name="adj2" fmla="val 78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„Das iPad hat seine Entwicklung super unterstützt,</a:t>
            </a:r>
            <a:endParaRPr lang="en-US" dirty="0"/>
          </a:p>
          <a:p>
            <a:pPr algn="ctr"/>
            <a:r>
              <a:rPr lang="de-DE" i="1" dirty="0"/>
              <a:t>für ihn war es wirklich das Beste, das wir finden konnten!“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35984"/>
            <a:ext cx="1944216" cy="162201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20" y="3122755"/>
            <a:ext cx="776720" cy="648000"/>
          </a:xfrm>
          <a:prstGeom prst="rect">
            <a:avLst/>
          </a:prstGeom>
        </p:spPr>
      </p:pic>
      <p:sp>
        <p:nvSpPr>
          <p:cNvPr id="17" name="Abgerundete rechteckige Legende 16"/>
          <p:cNvSpPr/>
          <p:nvPr/>
        </p:nvSpPr>
        <p:spPr>
          <a:xfrm>
            <a:off x="678148" y="1988840"/>
            <a:ext cx="3600400" cy="2374048"/>
          </a:xfrm>
          <a:prstGeom prst="wedgeRoundRectCallout">
            <a:avLst>
              <a:gd name="adj1" fmla="val 34146"/>
              <a:gd name="adj2" fmla="val 77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i="1" dirty="0"/>
              <a:t>„Von wem oder was sprichst du jetzt genau – bitte sag es mir mit deinem iPad!“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96" y="3429000"/>
            <a:ext cx="77672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5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5" b="69302"/>
          <a:stretch/>
        </p:blipFill>
        <p:spPr>
          <a:xfrm>
            <a:off x="1141676" y="1483296"/>
            <a:ext cx="4870484" cy="165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>
                <a:solidFill>
                  <a:prstClr val="black"/>
                </a:solidFill>
              </a:rPr>
              <a:t>Verbesserung der Teilhabe mithilfe des iPads wahrnehmbar?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48520"/>
            <a:ext cx="2028639" cy="169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 b="61251"/>
          <a:stretch/>
        </p:blipFill>
        <p:spPr>
          <a:xfrm>
            <a:off x="2987824" y="3861048"/>
            <a:ext cx="5496184" cy="223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1719231" cy="143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95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590550" y="357505"/>
            <a:ext cx="8302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300"/>
            </a:lvl1pPr>
          </a:lstStyle>
          <a:p>
            <a:pPr lvl="0">
              <a:defRPr sz="1800"/>
            </a:pPr>
            <a:r>
              <a:rPr sz="3600" dirty="0" err="1">
                <a:solidFill>
                  <a:prstClr val="black"/>
                </a:solidFill>
                <a:latin typeface="Avenir LT Std 65 Medium" pitchFamily="34" charset="0"/>
                <a:ea typeface="+mj-ea"/>
                <a:cs typeface="+mj-cs"/>
              </a:rPr>
              <a:t>Literatur-Tipps</a:t>
            </a:r>
            <a:endParaRPr sz="3600" dirty="0">
              <a:solidFill>
                <a:prstClr val="black"/>
              </a:solidFill>
              <a:latin typeface="Avenir LT Std 65 Medium" pitchFamily="34" charset="0"/>
              <a:ea typeface="+mj-ea"/>
              <a:cs typeface="+mj-cs"/>
            </a:endParaRPr>
          </a:p>
        </p:txBody>
      </p:sp>
      <p:pic>
        <p:nvPicPr>
          <p:cNvPr id="234" name="41NpxfBl4BL.jpeg" descr="http://ecx.images-amazon.com/images/I/41NpxfBl4BL.jpg"/>
          <p:cNvPicPr/>
          <p:nvPr/>
        </p:nvPicPr>
        <p:blipFill>
          <a:blip r:embed="rId2" cstate="print">
            <a:extLst/>
          </a:blip>
          <a:srcRect l="22142" t="7560" r="17375" b="7768"/>
          <a:stretch>
            <a:fillRect/>
          </a:stretch>
        </p:blipFill>
        <p:spPr>
          <a:xfrm rot="21081804">
            <a:off x="931605" y="1315178"/>
            <a:ext cx="1949437" cy="2728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UK_kreativ_Tagungsreader.jpeg" descr="UK_kreativ_Tagungsreader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942380">
            <a:off x="6206536" y="2937406"/>
            <a:ext cx="2121694" cy="286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778F0776-555B-42FB-A57E-6B974A8CBC52-L0-001.jpe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 rot="569838">
            <a:off x="5062561" y="170556"/>
            <a:ext cx="1881085" cy="2657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978-3-86059-243-4_720x600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2489569" y="2987880"/>
            <a:ext cx="3315958" cy="331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-316346" y="193531"/>
            <a:ext cx="7755930" cy="2646651"/>
          </a:xfr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ctr" defTabSz="914400" eaLnBrk="1">
              <a:spcBef>
                <a:spcPts val="600"/>
              </a:spcBef>
              <a:buNone/>
            </a:pPr>
            <a:r>
              <a:rPr lang="de-DE" sz="4400" dirty="0">
                <a:latin typeface="Avenir LT Std 65 Medium" pitchFamily="34" charset="0"/>
                <a:ea typeface="+mj-ea"/>
                <a:cs typeface="+mj-cs"/>
              </a:rPr>
              <a:t>Romana Malzer</a:t>
            </a:r>
          </a:p>
          <a:p>
            <a:pPr algn="ctr">
              <a:spcBef>
                <a:spcPts val="600"/>
              </a:spcBef>
              <a:buNone/>
            </a:pPr>
            <a:r>
              <a:rPr lang="de-DE" sz="2800" dirty="0"/>
              <a:t>LIFEtool Linz</a:t>
            </a:r>
            <a:br>
              <a:rPr lang="de-DE" sz="2800" dirty="0"/>
            </a:br>
            <a:r>
              <a:rPr lang="de-DE" sz="2800" dirty="0">
                <a:hlinkClick r:id="rId2"/>
              </a:rPr>
              <a:t>romana.malzer@lifetool.at</a:t>
            </a:r>
            <a:endParaRPr lang="de-DE" sz="2800" dirty="0"/>
          </a:p>
          <a:p>
            <a:pPr algn="ctr" defTabSz="914400" eaLnBrk="1">
              <a:spcBef>
                <a:spcPts val="600"/>
              </a:spcBef>
              <a:buNone/>
            </a:pPr>
            <a:r>
              <a:rPr lang="de-DE" sz="2800" dirty="0">
                <a:hlinkClick r:id="rId3"/>
              </a:rPr>
              <a:t>www.lifetool.at</a:t>
            </a:r>
            <a:r>
              <a:rPr lang="de-DE" sz="280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A576CC-9F14-2E43-8601-DA81671AC47A}"/>
              </a:ext>
            </a:extLst>
          </p:cNvPr>
          <p:cNvSpPr txBox="1"/>
          <p:nvPr/>
        </p:nvSpPr>
        <p:spPr>
          <a:xfrm>
            <a:off x="1006509" y="6237312"/>
            <a:ext cx="754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Avenir LT Std 65 Medium" panose="020B0603020203020204" pitchFamily="34" charset="0"/>
              </a:rPr>
              <a:t>Die vollständige Diplomarbeit ist auf </a:t>
            </a:r>
            <a:r>
              <a:rPr lang="de-DE" sz="1800" dirty="0">
                <a:latin typeface="Avenir LT Std 65 Medium" panose="020B0603020203020204" pitchFamily="34" charset="0"/>
                <a:hlinkClick r:id="rId4"/>
              </a:rPr>
              <a:t>www.lifetool.at</a:t>
            </a:r>
            <a:r>
              <a:rPr lang="de-DE" sz="1800" dirty="0">
                <a:latin typeface="Avenir LT Std 65 Medium" panose="020B0603020203020204" pitchFamily="34" charset="0"/>
              </a:rPr>
              <a:t> zu finden.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739E6-264F-1244-BCB1-AED272FFE5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4112"/>
          <a:stretch/>
        </p:blipFill>
        <p:spPr>
          <a:xfrm>
            <a:off x="5237222" y="1979300"/>
            <a:ext cx="2724728" cy="34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31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Teilhabe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/>
              <a:t>z. B. in Artikel 2 – Begriffsbestimmung:</a:t>
            </a:r>
            <a:br>
              <a:rPr lang="de-AT" sz="2000" dirty="0"/>
            </a:br>
            <a:r>
              <a:rPr lang="de-AT" sz="2000" dirty="0"/>
              <a:t>„Kommunikation“ schließt ein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Sprachen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Textdarstellung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Brailleschrift, taktile Kommunikation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Großdruck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leicht zugängliches Multimedia sowie 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schriftliche, auditive, in einfache Sprache übersetzte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durch Vorleser zugänglich gemachte </a:t>
            </a:r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b="1" dirty="0">
                <a:latin typeface="Avenir LT Std 65 Medium" panose="020B0603020203020204" pitchFamily="34" charset="0"/>
              </a:rPr>
              <a:t>ergänzende und alternative Formen, Mittel und Formate der Kommunikation</a:t>
            </a:r>
            <a:endParaRPr lang="de-AT" sz="2000" dirty="0"/>
          </a:p>
          <a:p>
            <a:pPr marL="1431925" indent="-263525">
              <a:buFont typeface="Arial" panose="020B0604020202020204" pitchFamily="34" charset="0"/>
              <a:buChar char="•"/>
            </a:pPr>
            <a:r>
              <a:rPr lang="de-AT" sz="2000" dirty="0"/>
              <a:t>einschließlich leicht zugänglicher Informations- und Kommunikationstechnologie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16632"/>
            <a:ext cx="4680520" cy="8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GoTalk Now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636" y="1412776"/>
            <a:ext cx="7878836" cy="4713387"/>
          </a:xfrm>
        </p:spPr>
        <p:txBody>
          <a:bodyPr/>
          <a:lstStyle/>
          <a:p>
            <a:endParaRPr lang="en-US" sz="2000" dirty="0"/>
          </a:p>
          <a:p>
            <a:r>
              <a:rPr lang="de-AT" sz="2000" dirty="0"/>
              <a:t>Oberfläche muss selbst erstellt werden</a:t>
            </a:r>
          </a:p>
          <a:p>
            <a:r>
              <a:rPr lang="de-AT" sz="2000" dirty="0"/>
              <a:t>1,2,4,9,16,25 Felder pro Seite </a:t>
            </a:r>
          </a:p>
          <a:p>
            <a:r>
              <a:rPr lang="de-AT" sz="2000" dirty="0"/>
              <a:t>eigene Fotos/Symbole</a:t>
            </a:r>
          </a:p>
          <a:p>
            <a:r>
              <a:rPr lang="de-AT" sz="2000" dirty="0"/>
              <a:t>synthetische Stimme oder Tonaufnahmen</a:t>
            </a:r>
          </a:p>
          <a:p>
            <a:r>
              <a:rPr lang="de-AT" sz="2000" dirty="0"/>
              <a:t>Musik/Videos einsetzbar</a:t>
            </a:r>
          </a:p>
          <a:p>
            <a:r>
              <a:rPr lang="en-US" sz="2000" dirty="0" err="1"/>
              <a:t>inApp-Kauf</a:t>
            </a:r>
            <a:r>
              <a:rPr lang="en-US" sz="2000" dirty="0"/>
              <a:t> für </a:t>
            </a:r>
            <a:r>
              <a:rPr lang="en-US" sz="2000" dirty="0" err="1"/>
              <a:t>Symbolsammlungen</a:t>
            </a:r>
            <a:r>
              <a:rPr lang="en-US" sz="2000" dirty="0"/>
              <a:t> &amp; </a:t>
            </a:r>
            <a:r>
              <a:rPr lang="en-US" sz="2000" dirty="0" err="1"/>
              <a:t>Stimmen</a:t>
            </a:r>
            <a:r>
              <a:rPr lang="en-US" sz="2000" dirty="0"/>
              <a:t> </a:t>
            </a:r>
          </a:p>
          <a:p>
            <a:r>
              <a:rPr lang="de-AT" sz="2000" dirty="0"/>
              <a:t>Quizfunktion zum Erstellen von Lernoberflächen, … </a:t>
            </a:r>
          </a:p>
          <a:p>
            <a:r>
              <a:rPr lang="de-AT" sz="2000" dirty="0"/>
              <a:t>große kostenlose Austauschplattform für erstellte Inhalte („Online-Galerie“) </a:t>
            </a:r>
          </a:p>
          <a:p>
            <a:endParaRPr lang="de-DE" sz="2000" dirty="0"/>
          </a:p>
          <a:p>
            <a:r>
              <a:rPr lang="de-DE" sz="2000" dirty="0"/>
              <a:t>sehr flexibel einsetzbar, aber </a:t>
            </a:r>
            <a:br>
              <a:rPr lang="de-DE" sz="2000" dirty="0"/>
            </a:br>
            <a:r>
              <a:rPr lang="de-DE" sz="2000" dirty="0"/>
              <a:t>viel Einsatz des Umfeldes nötig!</a:t>
            </a:r>
            <a:endParaRPr lang="en-US" sz="2000" dirty="0"/>
          </a:p>
        </p:txBody>
      </p:sp>
      <p:pic>
        <p:nvPicPr>
          <p:cNvPr id="4" name="Picture 2" descr="\\lt-s1\Beratung\9_BERATUNGSSOFTWARE\Andere_Produkte_und_Programme\iPad - Android &amp; Co\iPad\App Liste\App Icons\GoTalk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4583"/>
            <a:ext cx="941473" cy="936000"/>
          </a:xfrm>
          <a:prstGeom prst="rect">
            <a:avLst/>
          </a:prstGeom>
          <a:noFill/>
        </p:spPr>
      </p:pic>
      <p:pic>
        <p:nvPicPr>
          <p:cNvPr id="7" name="Picture 15" descr="http://www.lifetool-solutions.at/global/getimagejpg.aspx?w=200&amp;Filename=\FILES\ARTIKEL\IPAD_BUNDLE_GOTALKNOW-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799"/>
            <a:ext cx="1905000" cy="1019176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04" y="4806000"/>
            <a:ext cx="2736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MetaTalk</a:t>
            </a:r>
            <a:r>
              <a:rPr lang="de-DE" dirty="0"/>
              <a:t> 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636" y="1412776"/>
            <a:ext cx="7878836" cy="4713387"/>
          </a:xfrm>
        </p:spPr>
        <p:txBody>
          <a:bodyPr/>
          <a:lstStyle/>
          <a:p>
            <a:endParaRPr lang="en-US" sz="2000" dirty="0"/>
          </a:p>
          <a:p>
            <a:r>
              <a:rPr lang="de-AT" sz="2000" dirty="0"/>
              <a:t>fertig strukturierter Wortschatz in Themen geordnet</a:t>
            </a:r>
          </a:p>
          <a:p>
            <a:r>
              <a:rPr lang="de-AT" sz="2000" dirty="0"/>
              <a:t>drei verschiedene Vokabulare (15, 28 oder 35 Felder) </a:t>
            </a:r>
          </a:p>
          <a:p>
            <a:r>
              <a:rPr lang="de-AT" sz="2000" dirty="0"/>
              <a:t>8.000 METACOM-Symbole in App enthalten </a:t>
            </a:r>
          </a:p>
          <a:p>
            <a:r>
              <a:rPr lang="de-AT" sz="2000" dirty="0"/>
              <a:t>sehr intuitive Bedienung und leicht verständliche Struktur </a:t>
            </a:r>
          </a:p>
          <a:p>
            <a:r>
              <a:rPr lang="de-AT" sz="2000" dirty="0"/>
              <a:t>flexible grammatikalische Strukturen (ein- oder abschaltbar) </a:t>
            </a:r>
          </a:p>
          <a:p>
            <a:r>
              <a:rPr lang="de-AT" sz="2000" dirty="0"/>
              <a:t>Anpassungen im Vokabular sind sehr einfach vorzunehmen </a:t>
            </a:r>
          </a:p>
          <a:p>
            <a:r>
              <a:rPr lang="de-AT" sz="2000" dirty="0"/>
              <a:t>Stimmen via in-App-Kauf (z.B. Kinderstimmen) </a:t>
            </a:r>
          </a:p>
          <a:p>
            <a:r>
              <a:rPr lang="de-AT" sz="2000" dirty="0"/>
              <a:t>sehr viel kostenloses didaktisches Begleitmaterial zum </a:t>
            </a:r>
            <a:r>
              <a:rPr lang="en-US" sz="2000" dirty="0"/>
              <a:t>Download </a:t>
            </a:r>
            <a:r>
              <a:rPr lang="en-US" sz="2000" dirty="0" err="1"/>
              <a:t>erhältlich</a:t>
            </a:r>
            <a:r>
              <a:rPr lang="en-US" sz="2000" dirty="0"/>
              <a:t> (</a:t>
            </a:r>
            <a:r>
              <a:rPr lang="en-US" sz="2000" dirty="0">
                <a:hlinkClick r:id="rId2"/>
              </a:rPr>
              <a:t>www.metacom-symbole.de</a:t>
            </a:r>
            <a:r>
              <a:rPr lang="en-US" sz="2000" dirty="0"/>
              <a:t>) </a:t>
            </a:r>
          </a:p>
          <a:p>
            <a:endParaRPr lang="de-DE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9" y="137620"/>
            <a:ext cx="941258" cy="936000"/>
          </a:xfrm>
          <a:prstGeom prst="rect">
            <a:avLst/>
          </a:prstGeom>
          <a:noFill/>
        </p:spPr>
      </p:pic>
      <p:pic>
        <p:nvPicPr>
          <p:cNvPr id="6" name="Picture 17" descr="http://www.lifetool-solutions.at/global/getimagejpg.aspx?w=200&amp;Filename=\FILES\ARTIKEL\IPAD_BUNDLE_METATALKDE-D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4575"/>
            <a:ext cx="1905000" cy="1019176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6" y="4806072"/>
            <a:ext cx="2735904" cy="205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5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Kundenbefragung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90872" y="1700808"/>
            <a:ext cx="8229600" cy="4425355"/>
          </a:xfrm>
        </p:spPr>
        <p:txBody>
          <a:bodyPr/>
          <a:lstStyle/>
          <a:p>
            <a:r>
              <a:rPr lang="de-DE" dirty="0"/>
              <a:t>139 Personen befragt</a:t>
            </a:r>
          </a:p>
          <a:p>
            <a:pPr lvl="1"/>
            <a:r>
              <a:rPr lang="de-DE" dirty="0"/>
              <a:t>iPad-Bundle mind. 1 Jahr Verwendung</a:t>
            </a:r>
          </a:p>
          <a:p>
            <a:pPr lvl="1"/>
            <a:endParaRPr lang="de-DE" dirty="0"/>
          </a:p>
          <a:p>
            <a:r>
              <a:rPr lang="de-DE" dirty="0"/>
              <a:t>53 Antworten bekommen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18" y="3913485"/>
            <a:ext cx="3758454" cy="26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Kundenbefragung</a:t>
            </a:r>
            <a:endParaRPr lang="en-US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6660232" y="116632"/>
            <a:ext cx="2088232" cy="1440160"/>
          </a:xfrm>
          <a:prstGeom prst="wedgeRoundRectCallout">
            <a:avLst>
              <a:gd name="adj1" fmla="val -99060"/>
              <a:gd name="adj2" fmla="val 63214"/>
              <a:gd name="adj3" fmla="val 16667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Durch das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Komm-Bundle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kommuniziert der Nutzer mit mehr Personen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031968"/>
              </p:ext>
            </p:extLst>
          </p:nvPr>
        </p:nvGraphicFramePr>
        <p:xfrm>
          <a:off x="916961" y="1306847"/>
          <a:ext cx="7310077" cy="555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29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Kundenbefragung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590872" y="1268760"/>
          <a:ext cx="80135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 rechteckige Legende 4"/>
          <p:cNvSpPr/>
          <p:nvPr/>
        </p:nvSpPr>
        <p:spPr>
          <a:xfrm>
            <a:off x="6660232" y="116632"/>
            <a:ext cx="2088232" cy="1440160"/>
          </a:xfrm>
          <a:prstGeom prst="wedgeRoundRectCallout">
            <a:avLst>
              <a:gd name="adj1" fmla="val -99060"/>
              <a:gd name="adj2" fmla="val 63214"/>
              <a:gd name="adj3" fmla="val 16667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Wir benutzen das Komm-Bundle …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7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Kundenbefragung</a:t>
            </a:r>
            <a:endParaRPr lang="en-US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6660232" y="116632"/>
            <a:ext cx="2088232" cy="1440160"/>
          </a:xfrm>
          <a:prstGeom prst="wedgeRoundRectCallout">
            <a:avLst>
              <a:gd name="adj1" fmla="val -99060"/>
              <a:gd name="adj2" fmla="val 63214"/>
              <a:gd name="adj3" fmla="val 16667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Das Komm-Bundle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fördert insgesamt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die Teilhabe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58251"/>
              </p:ext>
            </p:extLst>
          </p:nvPr>
        </p:nvGraphicFramePr>
        <p:xfrm>
          <a:off x="755576" y="1207136"/>
          <a:ext cx="7272808" cy="553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382387"/>
      </p:ext>
    </p:extLst>
  </p:cSld>
  <p:clrMapOvr>
    <a:masterClrMapping/>
  </p:clrMapOvr>
</p:sld>
</file>

<file path=ppt/theme/theme1.xml><?xml version="1.0" encoding="utf-8"?>
<a:theme xmlns:a="http://schemas.openxmlformats.org/drawingml/2006/main" name="1_2012 - LIFEtool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Bildschirmpräsentation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Avenir LT Std 45 Book</vt:lpstr>
      <vt:lpstr>Avenir LT Std 55 Roman</vt:lpstr>
      <vt:lpstr>Avenir LT Std 65 Medium</vt:lpstr>
      <vt:lpstr>Calibri</vt:lpstr>
      <vt:lpstr>Helvetica</vt:lpstr>
      <vt:lpstr>Times New Roman</vt:lpstr>
      <vt:lpstr>1_2012 - LIFEtool_Vorlage</vt:lpstr>
      <vt:lpstr>Kommunikation mit dem iPad Wirksamkeit &amp; Teilhabe</vt:lpstr>
      <vt:lpstr>PowerPoint-Präsentation</vt:lpstr>
      <vt:lpstr>Teilhabe</vt:lpstr>
      <vt:lpstr>GoTalk Now</vt:lpstr>
      <vt:lpstr>MetaTalk DE</vt:lpstr>
      <vt:lpstr>Kundenbefragung</vt:lpstr>
      <vt:lpstr>Kundenbefragung</vt:lpstr>
      <vt:lpstr>Kundenbefragung</vt:lpstr>
      <vt:lpstr>Kundenbefragung</vt:lpstr>
      <vt:lpstr>Kundenbefragung</vt:lpstr>
      <vt:lpstr>Diplomarbeit</vt:lpstr>
      <vt:lpstr>Fragestellungen</vt:lpstr>
      <vt:lpstr>Interviewpartner</vt:lpstr>
      <vt:lpstr>Wird der Einsatz des iPads für den Nutzer als hilfreich gesehen?</vt:lpstr>
      <vt:lpstr>Chancen für Nutzer u. Umfeld?</vt:lpstr>
      <vt:lpstr>Chancen für Nutzer?</vt:lpstr>
      <vt:lpstr>Chancen für Umfeld?</vt:lpstr>
      <vt:lpstr>Erlernen der Apps</vt:lpstr>
      <vt:lpstr>Herausforderung Erlernen</vt:lpstr>
      <vt:lpstr>Herausforderung Anderen</vt:lpstr>
      <vt:lpstr>Verbesserung der Teilhabe mithilfe des iPads wahrnehmbar?</vt:lpstr>
      <vt:lpstr>Verbesserung der Teilhabe mithilfe des iPads wahrnehmbar?</vt:lpstr>
      <vt:lpstr>PowerPoint-Präsentation</vt:lpstr>
      <vt:lpstr>PowerPoint-Präsentation</vt:lpstr>
    </vt:vector>
  </TitlesOfParts>
  <Company>LifeTool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Teilhabe und iPad</dc:title>
  <dc:creator>Romana Malzer</dc:creator>
  <cp:lastModifiedBy>Romana Malzer</cp:lastModifiedBy>
  <cp:revision>494</cp:revision>
  <cp:lastPrinted>2017-06-30T11:06:43Z</cp:lastPrinted>
  <dcterms:created xsi:type="dcterms:W3CDTF">2003-09-25T14:17:45Z</dcterms:created>
  <dcterms:modified xsi:type="dcterms:W3CDTF">2017-07-06T13:02:54Z</dcterms:modified>
</cp:coreProperties>
</file>